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theme/themeOverride6.xml" ContentType="application/vnd.openxmlformats-officedocument.themeOverride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theme/themeOverride7.xml" ContentType="application/vnd.openxmlformats-officedocument.themeOverride+xml"/>
  <Override PartName="/ppt/charts/chart9.xml" ContentType="application/vnd.openxmlformats-officedocument.drawingml.chart+xml"/>
  <Override PartName="/ppt/theme/themeOverride8.xml" ContentType="application/vnd.openxmlformats-officedocument.themeOverride+xml"/>
  <Override PartName="/ppt/charts/chart10.xml" ContentType="application/vnd.openxmlformats-officedocument.drawingml.chart+xml"/>
  <Override PartName="/ppt/theme/themeOverride9.xml" ContentType="application/vnd.openxmlformats-officedocument.themeOverride+xml"/>
  <Override PartName="/ppt/notesSlides/notesSlide7.xml" ContentType="application/vnd.openxmlformats-officedocument.presentationml.notesSlide+xml"/>
  <Override PartName="/ppt/charts/chart11.xml" ContentType="application/vnd.openxmlformats-officedocument.drawingml.chart+xml"/>
  <Override PartName="/ppt/theme/themeOverride10.xml" ContentType="application/vnd.openxmlformats-officedocument.themeOverride+xml"/>
  <Override PartName="/ppt/notesSlides/notesSlide8.xml" ContentType="application/vnd.openxmlformats-officedocument.presentationml.notesSlide+xml"/>
  <Override PartName="/ppt/charts/chart12.xml" ContentType="application/vnd.openxmlformats-officedocument.drawingml.chart+xml"/>
  <Override PartName="/ppt/theme/themeOverride11.xml" ContentType="application/vnd.openxmlformats-officedocument.themeOverride+xml"/>
  <Override PartName="/ppt/notesSlides/notesSlide9.xml" ContentType="application/vnd.openxmlformats-officedocument.presentationml.notesSlide+xml"/>
  <Override PartName="/ppt/charts/chart13.xml" ContentType="application/vnd.openxmlformats-officedocument.drawingml.chart+xml"/>
  <Override PartName="/ppt/theme/themeOverride12.xml" ContentType="application/vnd.openxmlformats-officedocument.themeOverride+xml"/>
  <Override PartName="/ppt/charts/chart14.xml" ContentType="application/vnd.openxmlformats-officedocument.drawingml.chart+xml"/>
  <Override PartName="/ppt/notesSlides/notesSlide10.xml" ContentType="application/vnd.openxmlformats-officedocument.presentationml.notesSlide+xml"/>
  <Override PartName="/ppt/charts/chart15.xml" ContentType="application/vnd.openxmlformats-officedocument.drawingml.chart+xml"/>
  <Override PartName="/ppt/theme/themeOverride13.xml" ContentType="application/vnd.openxmlformats-officedocument.themeOverride+xml"/>
  <Override PartName="/ppt/notesSlides/notesSlide11.xml" ContentType="application/vnd.openxmlformats-officedocument.presentationml.notesSlide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theme/themeOverride14.xml" ContentType="application/vnd.openxmlformats-officedocument.themeOverr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4.xml" ContentType="application/vnd.openxmlformats-officedocument.presentationml.notesSlide+xml"/>
  <Override PartName="/ppt/charts/chart18.xml" ContentType="application/vnd.openxmlformats-officedocument.drawingml.chart+xml"/>
  <Override PartName="/ppt/theme/themeOverride15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5" r:id="rId1"/>
  </p:sldMasterIdLst>
  <p:notesMasterIdLst>
    <p:notesMasterId r:id="rId26"/>
  </p:notesMasterIdLst>
  <p:handoutMasterIdLst>
    <p:handoutMasterId r:id="rId27"/>
  </p:handoutMasterIdLst>
  <p:sldIdLst>
    <p:sldId id="256" r:id="rId2"/>
    <p:sldId id="285" r:id="rId3"/>
    <p:sldId id="466" r:id="rId4"/>
    <p:sldId id="400" r:id="rId5"/>
    <p:sldId id="401" r:id="rId6"/>
    <p:sldId id="403" r:id="rId7"/>
    <p:sldId id="460" r:id="rId8"/>
    <p:sldId id="455" r:id="rId9"/>
    <p:sldId id="407" r:id="rId10"/>
    <p:sldId id="408" r:id="rId11"/>
    <p:sldId id="411" r:id="rId12"/>
    <p:sldId id="382" r:id="rId13"/>
    <p:sldId id="426" r:id="rId14"/>
    <p:sldId id="463" r:id="rId15"/>
    <p:sldId id="432" r:id="rId16"/>
    <p:sldId id="464" r:id="rId17"/>
    <p:sldId id="457" r:id="rId18"/>
    <p:sldId id="461" r:id="rId19"/>
    <p:sldId id="443" r:id="rId20"/>
    <p:sldId id="465" r:id="rId21"/>
    <p:sldId id="442" r:id="rId22"/>
    <p:sldId id="303" r:id="rId23"/>
    <p:sldId id="348" r:id="rId24"/>
    <p:sldId id="261" r:id="rId25"/>
  </p:sldIdLst>
  <p:sldSz cx="10693400" cy="7561263"/>
  <p:notesSz cx="6797675" cy="9926638"/>
  <p:defaultTextStyle>
    <a:defPPr>
      <a:defRPr lang="en-US"/>
    </a:defPPr>
    <a:lvl1pPr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520700" indent="-63500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1042988" indent="-128588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563688" indent="-192088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2085975" indent="-257175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AAF"/>
    <a:srgbClr val="A01220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03" autoAdjust="0"/>
    <p:restoredTop sz="92875" autoAdjust="0"/>
  </p:normalViewPr>
  <p:slideViewPr>
    <p:cSldViewPr>
      <p:cViewPr>
        <p:scale>
          <a:sx n="80" d="100"/>
          <a:sy n="80" d="100"/>
        </p:scale>
        <p:origin x="-360" y="-546"/>
      </p:cViewPr>
      <p:guideLst>
        <p:guide orient="horz" pos="2381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166" y="-96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\\ABFS2\VOL\U\RST\SUSTOVA8466\naz2314.XLS" TargetMode="External"/><Relationship Id="rId1" Type="http://schemas.openxmlformats.org/officeDocument/2006/relationships/themeOverride" Target="../theme/themeOverride9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okumenty\SILC\2014\TK\data\chudoba_vek_2014.XLS" TargetMode="External"/><Relationship Id="rId1" Type="http://schemas.openxmlformats.org/officeDocument/2006/relationships/themeOverride" Target="../theme/themeOverride10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okumenty\SILC\2014\TK\data\rodiny%20s%20d&#283;tmi\13.5.2015\NURUR_chudoba_2015-05-13.xlsx" TargetMode="External"/><Relationship Id="rId1" Type="http://schemas.openxmlformats.org/officeDocument/2006/relationships/themeOverride" Target="../theme/themeOverride11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okumenty\SILC_tiskovka\prezentace\MD_dom.xls" TargetMode="External"/><Relationship Id="rId1" Type="http://schemas.openxmlformats.org/officeDocument/2006/relationships/themeOverride" Target="../theme/themeOverride12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kumenty\GroupWise\md_polozky.xls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okumenty\SILC\2014\TK\data\rodiny%20s%20d&#283;tmi\13.5.2015\NURUR_MD_2015-05-13.xlsx" TargetMode="External"/><Relationship Id="rId1" Type="http://schemas.openxmlformats.org/officeDocument/2006/relationships/themeOverride" Target="../theme/themeOverride13.xm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kumenty\SILC_tiskovka\podklady\2014modul_domacnosti.xlsx" TargetMode="Externa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okumenty\SILC\2014\TK\data\Misa_grafy_data.xlsx" TargetMode="External"/><Relationship Id="rId1" Type="http://schemas.openxmlformats.org/officeDocument/2006/relationships/themeOverride" Target="../theme/themeOverride14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okumenty\SILC\2014\TK\data\Misa_grafy_data.xlsx" TargetMode="External"/><Relationship Id="rId1" Type="http://schemas.openxmlformats.org/officeDocument/2006/relationships/themeOverride" Target="../theme/themeOverride15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okumenty\SILC\2014\TK\ciste_prijmy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kumenty\SILC\2014\TK\data\SOSK14Z.xls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okumenty\SILC\2014\TK\data\rodiny%20s%20d&#283;tmi\13.5.2015\URNUR14Z_os..XLS" TargetMode="External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okumenty\SILC\2014\TK\data\rodiny%20s%20d&#283;tmi\13.5.2015\URNUR14Z_os..XLS" TargetMode="External"/><Relationship Id="rId1" Type="http://schemas.openxmlformats.org/officeDocument/2006/relationships/themeOverride" Target="../theme/themeOverride5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okumenty\SILC\2014\TK\data\rodiny%20s%20d&#283;tmi\13.5.2015\URNUR14S.xls" TargetMode="External"/><Relationship Id="rId1" Type="http://schemas.openxmlformats.org/officeDocument/2006/relationships/themeOverride" Target="../theme/themeOverride6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7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okumenty\SILC\2013\TK\hotovo\chudoba_vyvoj.xlsx" TargetMode="External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8571741032371027E-2"/>
          <c:y val="2.9336716210276496E-2"/>
          <c:w val="0.80797435267610784"/>
          <c:h val="0.8613611044739321"/>
        </c:manualLayout>
      </c:layout>
      <c:barChart>
        <c:barDir val="col"/>
        <c:grouping val="clustered"/>
        <c:varyColors val="0"/>
        <c:ser>
          <c:idx val="0"/>
          <c:order val="0"/>
          <c:tx>
            <c:v>průměrný čistý příjem</c:v>
          </c:tx>
          <c:invertIfNegative val="0"/>
          <c:dLbls>
            <c:dLbl>
              <c:idx val="4"/>
              <c:layout>
                <c:manualLayout>
                  <c:x val="-5.3908355795148294E-3"/>
                  <c:y val="2.030246018554845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pPr>
              <a:solidFill>
                <a:sysClr val="window" lastClr="FFFFFF"/>
              </a:solidFill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sz="1400"/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'2-&gt;1'!$A$2:$A$8</c:f>
              <c:numCache>
                <c:formatCode>General</c:formatCode>
                <c:ptCount val="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</c:numCache>
            </c:numRef>
          </c:cat>
          <c:val>
            <c:numRef>
              <c:f>'2-&gt;1'!$C$2:$C$8</c:f>
              <c:numCache>
                <c:formatCode>0.0</c:formatCode>
                <c:ptCount val="7"/>
                <c:pt idx="0">
                  <c:v>109058.82</c:v>
                </c:pt>
                <c:pt idx="1">
                  <c:v>118026.6</c:v>
                </c:pt>
                <c:pt idx="2">
                  <c:v>127956.1</c:v>
                </c:pt>
                <c:pt idx="3">
                  <c:v>139732.75</c:v>
                </c:pt>
                <c:pt idx="4">
                  <c:v>143117.91</c:v>
                </c:pt>
                <c:pt idx="5">
                  <c:v>144596.71000000011</c:v>
                </c:pt>
                <c:pt idx="6" formatCode="General">
                  <c:v>147455.97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6025216"/>
        <c:axId val="96027392"/>
      </c:barChart>
      <c:lineChart>
        <c:grouping val="standard"/>
        <c:varyColors val="0"/>
        <c:ser>
          <c:idx val="2"/>
          <c:order val="1"/>
          <c:tx>
            <c:v>reálný růst</c:v>
          </c:tx>
          <c:spPr>
            <a:ln w="50800">
              <a:solidFill>
                <a:schemeClr val="accent6"/>
              </a:solidFill>
            </a:ln>
          </c:spPr>
          <c:marker>
            <c:spPr>
              <a:solidFill>
                <a:schemeClr val="accent6"/>
              </a:solidFill>
              <a:ln>
                <a:solidFill>
                  <a:schemeClr val="accent6"/>
                </a:solidFill>
              </a:ln>
            </c:spPr>
          </c:marker>
          <c:cat>
            <c:numRef>
              <c:f>'2-&gt;1'!$A$2:$A$8</c:f>
              <c:numCache>
                <c:formatCode>General</c:formatCode>
                <c:ptCount val="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</c:numCache>
            </c:numRef>
          </c:cat>
          <c:val>
            <c:numRef>
              <c:f>'2-&gt;1'!$J$2:$J$8</c:f>
              <c:numCache>
                <c:formatCode>General</c:formatCode>
                <c:ptCount val="7"/>
                <c:pt idx="0">
                  <c:v>100</c:v>
                </c:pt>
                <c:pt idx="1">
                  <c:v>105.58330123049363</c:v>
                </c:pt>
                <c:pt idx="2">
                  <c:v>111.31651193667938</c:v>
                </c:pt>
                <c:pt idx="3">
                  <c:v>114.29620200004562</c:v>
                </c:pt>
                <c:pt idx="4">
                  <c:v>115.82525932041744</c:v>
                </c:pt>
                <c:pt idx="5">
                  <c:v>115.39250159613302</c:v>
                </c:pt>
                <c:pt idx="6">
                  <c:v>114.29226023487389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031872"/>
        <c:axId val="96029696"/>
      </c:lineChart>
      <c:catAx>
        <c:axId val="96025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6027392"/>
        <c:crosses val="autoZero"/>
        <c:auto val="1"/>
        <c:lblAlgn val="ctr"/>
        <c:lblOffset val="100"/>
        <c:noMultiLvlLbl val="0"/>
      </c:catAx>
      <c:valAx>
        <c:axId val="96027392"/>
        <c:scaling>
          <c:orientation val="minMax"/>
          <c:min val="1000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cs-CZ" sz="1600"/>
                  <a:t>Čisté roční příjmy na osobu, </a:t>
                </a:r>
                <a:r>
                  <a:rPr lang="en-US" sz="1600"/>
                  <a:t>v tis. Kč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6025216"/>
        <c:crosses val="autoZero"/>
        <c:crossBetween val="between"/>
        <c:dispUnits>
          <c:builtInUnit val="thousands"/>
        </c:dispUnits>
      </c:valAx>
      <c:valAx>
        <c:axId val="96029696"/>
        <c:scaling>
          <c:orientation val="minMax"/>
          <c:max val="150"/>
          <c:min val="10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cs-CZ" sz="1600"/>
                  <a:t>Růst, </a:t>
                </a:r>
                <a:r>
                  <a:rPr lang="en-US" sz="1600"/>
                  <a:t>v %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6031872"/>
        <c:crosses val="max"/>
        <c:crossBetween val="between"/>
      </c:valAx>
      <c:catAx>
        <c:axId val="960318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96029696"/>
        <c:crosses val="autoZero"/>
        <c:auto val="1"/>
        <c:lblAlgn val="ctr"/>
        <c:lblOffset val="100"/>
        <c:noMultiLvlLbl val="0"/>
      </c:catAx>
    </c:plotArea>
    <c:legend>
      <c:legendPos val="l"/>
      <c:layout>
        <c:manualLayout>
          <c:xMode val="edge"/>
          <c:yMode val="edge"/>
          <c:x val="0.12297342395983779"/>
          <c:y val="5.9359346546037028E-2"/>
          <c:w val="0.26684903934285875"/>
          <c:h val="0.12016881377109467"/>
        </c:manualLayout>
      </c:layout>
      <c:overlay val="0"/>
      <c:spPr>
        <a:solidFill>
          <a:schemeClr val="bg1"/>
        </a:solidFill>
        <a:ln>
          <a:solidFill>
            <a:schemeClr val="accent1"/>
          </a:solidFill>
        </a:ln>
      </c:spPr>
      <c:txPr>
        <a:bodyPr/>
        <a:lstStyle/>
        <a:p>
          <a:pPr>
            <a:defRPr sz="1600"/>
          </a:pPr>
          <a:endParaRPr lang="cs-CZ"/>
        </a:p>
      </c:txPr>
    </c:legend>
    <c:plotVisOnly val="1"/>
    <c:dispBlanksAs val="gap"/>
    <c:showDLblsOverMax val="0"/>
  </c:chart>
  <c:spPr>
    <a:noFill/>
  </c:sp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9BBB59"/>
            </a:solidFill>
          </c:spPr>
          <c:invertIfNegative val="0"/>
          <c:dLbls>
            <c:spPr>
              <a:solidFill>
                <a:schemeClr val="bg1"/>
              </a:solidFill>
              <a:ln>
                <a:solidFill>
                  <a:srgbClr val="9BBB59"/>
                </a:solidFill>
              </a:ln>
            </c:spPr>
            <c:txPr>
              <a:bodyPr/>
              <a:lstStyle/>
              <a:p>
                <a:pPr>
                  <a:defRPr b="1">
                    <a:solidFill>
                      <a:schemeClr val="accent3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'RELCETRAD '!$C$3:$C$8</c:f>
              <c:strCache>
                <c:ptCount val="6"/>
                <c:pt idx="0">
                  <c:v>do 18 let</c:v>
                </c:pt>
                <c:pt idx="1">
                  <c:v>18 až 24 let</c:v>
                </c:pt>
                <c:pt idx="2">
                  <c:v>25 až 49 let</c:v>
                </c:pt>
                <c:pt idx="3">
                  <c:v>50 až 64 let</c:v>
                </c:pt>
                <c:pt idx="4">
                  <c:v>65 a více let</c:v>
                </c:pt>
                <c:pt idx="5">
                  <c:v>celkem</c:v>
                </c:pt>
              </c:strCache>
            </c:strRef>
          </c:cat>
          <c:val>
            <c:numRef>
              <c:f>'RELCETRAD '!$D$3:$D$8</c:f>
              <c:numCache>
                <c:formatCode>#,##0.0</c:formatCode>
                <c:ptCount val="6"/>
                <c:pt idx="0">
                  <c:v>14.66</c:v>
                </c:pt>
                <c:pt idx="1">
                  <c:v>10.66</c:v>
                </c:pt>
                <c:pt idx="2">
                  <c:v>8.75</c:v>
                </c:pt>
                <c:pt idx="3">
                  <c:v>9.02</c:v>
                </c:pt>
                <c:pt idx="4">
                  <c:v>6.98</c:v>
                </c:pt>
                <c:pt idx="5">
                  <c:v>9.7200000000000024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425792"/>
        <c:axId val="109427328"/>
      </c:barChart>
      <c:catAx>
        <c:axId val="109425792"/>
        <c:scaling>
          <c:orientation val="minMax"/>
        </c:scaling>
        <c:delete val="0"/>
        <c:axPos val="b"/>
        <c:majorTickMark val="out"/>
        <c:minorTickMark val="none"/>
        <c:tickLblPos val="nextTo"/>
        <c:crossAx val="109427328"/>
        <c:crosses val="autoZero"/>
        <c:auto val="1"/>
        <c:lblAlgn val="ctr"/>
        <c:lblOffset val="100"/>
        <c:noMultiLvlLbl val="0"/>
      </c:catAx>
      <c:valAx>
        <c:axId val="109427328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 sz="1400" b="1" i="0" baseline="0" dirty="0" smtClean="0"/>
                  <a:t>Podíl osob ohrožených příjmovou chudobou (v %)</a:t>
                </a:r>
                <a:endParaRPr lang="cs-CZ" sz="1400" b="1" i="0" baseline="0" dirty="0"/>
              </a:p>
            </c:rich>
          </c:tx>
          <c:layout/>
          <c:overlay val="0"/>
        </c:title>
        <c:numFmt formatCode="#,##0" sourceLinked="0"/>
        <c:majorTickMark val="out"/>
        <c:minorTickMark val="none"/>
        <c:tickLblPos val="nextTo"/>
        <c:crossAx val="10942579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/>
      </a:pPr>
      <a:endParaRPr lang="cs-CZ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po transferech</c:v>
          </c:tx>
          <c:spPr>
            <a:solidFill>
              <a:srgbClr val="9BBB59"/>
            </a:solidFill>
          </c:spPr>
          <c:invertIfNegative val="0"/>
          <c:dLbls>
            <c:spPr>
              <a:solidFill>
                <a:sysClr val="window" lastClr="FFFFFF"/>
              </a:solidFill>
              <a:ln>
                <a:solidFill>
                  <a:srgbClr val="9BBB59"/>
                </a:solidFill>
              </a:ln>
            </c:spPr>
            <c:txPr>
              <a:bodyPr/>
              <a:lstStyle/>
              <a:p>
                <a:pPr>
                  <a:defRPr b="1">
                    <a:solidFill>
                      <a:schemeClr val="accent3"/>
                    </a:solidFill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'RELCETRAD '!$C$4:$C$9</c:f>
              <c:strCache>
                <c:ptCount val="6"/>
                <c:pt idx="0">
                  <c:v>do 18 let</c:v>
                </c:pt>
                <c:pt idx="1">
                  <c:v>18 až 24 let</c:v>
                </c:pt>
                <c:pt idx="2">
                  <c:v>25 až 49 let</c:v>
                </c:pt>
                <c:pt idx="3">
                  <c:v>50 až 64 let</c:v>
                </c:pt>
                <c:pt idx="4">
                  <c:v>65 a více let</c:v>
                </c:pt>
                <c:pt idx="5">
                  <c:v>celkem</c:v>
                </c:pt>
              </c:strCache>
            </c:strRef>
          </c:cat>
          <c:val>
            <c:numRef>
              <c:f>'RELCETRAD '!$D$4:$D$9</c:f>
              <c:numCache>
                <c:formatCode>#,##0.0</c:formatCode>
                <c:ptCount val="6"/>
                <c:pt idx="0">
                  <c:v>14.66</c:v>
                </c:pt>
                <c:pt idx="1">
                  <c:v>10.66</c:v>
                </c:pt>
                <c:pt idx="2">
                  <c:v>8.75</c:v>
                </c:pt>
                <c:pt idx="3">
                  <c:v>9.02</c:v>
                </c:pt>
                <c:pt idx="4">
                  <c:v>6.98</c:v>
                </c:pt>
                <c:pt idx="5">
                  <c:v>9.7200000000000006</c:v>
                </c:pt>
              </c:numCache>
            </c:numRef>
          </c:val>
        </c:ser>
        <c:ser>
          <c:idx val="1"/>
          <c:order val="1"/>
          <c:tx>
            <c:v>před transfery bez důchodů</c:v>
          </c:tx>
          <c:spPr>
            <a:solidFill>
              <a:srgbClr val="006AAF"/>
            </a:solidFill>
          </c:spPr>
          <c:invertIfNegative val="0"/>
          <c:dLbls>
            <c:dLbl>
              <c:idx val="4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ysClr val="window" lastClr="FFFFFF"/>
              </a:solidFill>
              <a:ln>
                <a:solidFill>
                  <a:srgbClr val="006AAF"/>
                </a:solidFill>
              </a:ln>
            </c:spPr>
            <c:txPr>
              <a:bodyPr/>
              <a:lstStyle/>
              <a:p>
                <a:pPr>
                  <a:defRPr b="1">
                    <a:solidFill>
                      <a:srgbClr val="006AAF"/>
                    </a:solidFill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'RELCETRAD '!$C$4:$C$9</c:f>
              <c:strCache>
                <c:ptCount val="6"/>
                <c:pt idx="0">
                  <c:v>do 18 let</c:v>
                </c:pt>
                <c:pt idx="1">
                  <c:v>18 až 24 let</c:v>
                </c:pt>
                <c:pt idx="2">
                  <c:v>25 až 49 let</c:v>
                </c:pt>
                <c:pt idx="3">
                  <c:v>50 až 64 let</c:v>
                </c:pt>
                <c:pt idx="4">
                  <c:v>65 a více let</c:v>
                </c:pt>
                <c:pt idx="5">
                  <c:v>celkem</c:v>
                </c:pt>
              </c:strCache>
            </c:strRef>
          </c:cat>
          <c:val>
            <c:numRef>
              <c:f>'RELCETRAD '!$H$4:$H$9</c:f>
              <c:numCache>
                <c:formatCode>0.0</c:formatCode>
                <c:ptCount val="6"/>
                <c:pt idx="0">
                  <c:v>25.67</c:v>
                </c:pt>
                <c:pt idx="1">
                  <c:v>17.66</c:v>
                </c:pt>
                <c:pt idx="2">
                  <c:v>16.03</c:v>
                </c:pt>
                <c:pt idx="3">
                  <c:v>17.809999999999999</c:v>
                </c:pt>
                <c:pt idx="4">
                  <c:v>9.99</c:v>
                </c:pt>
                <c:pt idx="5">
                  <c:v>17.21</c:v>
                </c:pt>
              </c:numCache>
            </c:numRef>
          </c:val>
        </c:ser>
        <c:ser>
          <c:idx val="2"/>
          <c:order val="2"/>
          <c:tx>
            <c:v>před transfery</c:v>
          </c:tx>
          <c:spPr>
            <a:solidFill>
              <a:srgbClr val="A01220"/>
            </a:solidFill>
          </c:spPr>
          <c:invertIfNegative val="0"/>
          <c:dLbls>
            <c:spPr>
              <a:solidFill>
                <a:sysClr val="window" lastClr="FFFFFF"/>
              </a:solidFill>
              <a:ln>
                <a:solidFill>
                  <a:srgbClr val="A01220"/>
                </a:solidFill>
              </a:ln>
            </c:spPr>
            <c:txPr>
              <a:bodyPr/>
              <a:lstStyle/>
              <a:p>
                <a:pPr>
                  <a:defRPr b="1">
                    <a:solidFill>
                      <a:srgbClr val="A0122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'RELCETRAD '!$C$4:$C$9</c:f>
              <c:strCache>
                <c:ptCount val="6"/>
                <c:pt idx="0">
                  <c:v>do 18 let</c:v>
                </c:pt>
                <c:pt idx="1">
                  <c:v>18 až 24 let</c:v>
                </c:pt>
                <c:pt idx="2">
                  <c:v>25 až 49 let</c:v>
                </c:pt>
                <c:pt idx="3">
                  <c:v>50 až 64 let</c:v>
                </c:pt>
                <c:pt idx="4">
                  <c:v>65 a více let</c:v>
                </c:pt>
                <c:pt idx="5">
                  <c:v>celkem</c:v>
                </c:pt>
              </c:strCache>
            </c:strRef>
          </c:cat>
          <c:val>
            <c:numRef>
              <c:f>'RELCETRAD '!$I$4:$I$9</c:f>
              <c:numCache>
                <c:formatCode>0.0</c:formatCode>
                <c:ptCount val="6"/>
                <c:pt idx="0">
                  <c:v>27.47</c:v>
                </c:pt>
                <c:pt idx="1">
                  <c:v>20.959999999999987</c:v>
                </c:pt>
                <c:pt idx="2">
                  <c:v>19.66</c:v>
                </c:pt>
                <c:pt idx="3">
                  <c:v>38.68</c:v>
                </c:pt>
                <c:pt idx="4">
                  <c:v>89.7</c:v>
                </c:pt>
                <c:pt idx="5">
                  <c:v>37.08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475712"/>
        <c:axId val="109477248"/>
      </c:barChart>
      <c:catAx>
        <c:axId val="109475712"/>
        <c:scaling>
          <c:orientation val="minMax"/>
        </c:scaling>
        <c:delete val="0"/>
        <c:axPos val="b"/>
        <c:majorTickMark val="out"/>
        <c:minorTickMark val="none"/>
        <c:tickLblPos val="nextTo"/>
        <c:crossAx val="109477248"/>
        <c:crosses val="autoZero"/>
        <c:auto val="1"/>
        <c:lblAlgn val="ctr"/>
        <c:lblOffset val="100"/>
        <c:noMultiLvlLbl val="0"/>
      </c:catAx>
      <c:valAx>
        <c:axId val="109477248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 sz="1400" b="1" i="0" baseline="0" dirty="0" smtClean="0"/>
                  <a:t>Podíl osob ohrožených příjmovou chudobou (v %)</a:t>
                </a:r>
                <a:endParaRPr lang="cs-CZ" sz="1400" b="1" i="0" baseline="0" dirty="0"/>
              </a:p>
            </c:rich>
          </c:tx>
          <c:layout/>
          <c:overlay val="0"/>
        </c:title>
        <c:numFmt formatCode="#,##0" sourceLinked="0"/>
        <c:majorTickMark val="out"/>
        <c:minorTickMark val="none"/>
        <c:tickLblPos val="nextTo"/>
        <c:crossAx val="10947571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2176557791387202"/>
          <c:y val="1.5432098765432164E-2"/>
          <c:w val="0.86603674540682407"/>
          <c:h val="5.5256229545380904E-2"/>
        </c:manualLayout>
      </c:layout>
      <c:overlay val="0"/>
      <c:spPr>
        <a:solidFill>
          <a:sysClr val="window" lastClr="FFFFFF"/>
        </a:solidFill>
        <a:ln>
          <a:solidFill>
            <a:schemeClr val="bg1">
              <a:lumMod val="50000"/>
            </a:schemeClr>
          </a:solidFill>
        </a:ln>
      </c:sp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400"/>
      </a:pPr>
      <a:endParaRPr lang="cs-CZ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6AA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Pt>
            <c:idx val="5"/>
            <c:invertIfNegative val="0"/>
            <c:bubble3D val="0"/>
            <c:spPr>
              <a:solidFill>
                <a:srgbClr val="A01220"/>
              </a:solidFill>
            </c:spPr>
          </c:dPt>
          <c:dPt>
            <c:idx val="6"/>
            <c:invertIfNegative val="0"/>
            <c:bubble3D val="0"/>
            <c:spPr>
              <a:solidFill>
                <a:srgbClr val="A01220"/>
              </a:solidFill>
            </c:spPr>
          </c:dPt>
          <c:dPt>
            <c:idx val="7"/>
            <c:invertIfNegative val="0"/>
            <c:bubble3D val="0"/>
            <c:spPr>
              <a:solidFill>
                <a:srgbClr val="A01220"/>
              </a:solidFill>
            </c:spPr>
          </c:dPt>
          <c:dLbls>
            <c:dLbl>
              <c:idx val="0"/>
              <c:spPr>
                <a:solidFill>
                  <a:schemeClr val="bg1"/>
                </a:solidFill>
                <a:ln>
                  <a:solidFill>
                    <a:srgbClr val="9BBB59"/>
                  </a:solidFill>
                </a:ln>
              </c:spPr>
              <c:txPr>
                <a:bodyPr/>
                <a:lstStyle/>
                <a:p>
                  <a:pPr>
                    <a:defRPr b="1">
                      <a:solidFill>
                        <a:schemeClr val="accent3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>
                <a:solidFill>
                  <a:schemeClr val="bg1"/>
                </a:solidFill>
                <a:ln>
                  <a:solidFill>
                    <a:srgbClr val="A01220"/>
                  </a:solidFill>
                </a:ln>
              </c:spPr>
              <c:txPr>
                <a:bodyPr/>
                <a:lstStyle/>
                <a:p>
                  <a:pPr>
                    <a:defRPr b="1">
                      <a:solidFill>
                        <a:srgbClr val="A0122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pPr>
                <a:solidFill>
                  <a:schemeClr val="bg1"/>
                </a:solidFill>
                <a:ln>
                  <a:solidFill>
                    <a:srgbClr val="A01220"/>
                  </a:solidFill>
                </a:ln>
              </c:spPr>
              <c:txPr>
                <a:bodyPr/>
                <a:lstStyle/>
                <a:p>
                  <a:pPr>
                    <a:defRPr b="1">
                      <a:solidFill>
                        <a:srgbClr val="A0122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spPr>
                <a:solidFill>
                  <a:schemeClr val="bg1"/>
                </a:solidFill>
                <a:ln>
                  <a:solidFill>
                    <a:srgbClr val="A01220"/>
                  </a:solidFill>
                </a:ln>
              </c:spPr>
              <c:txPr>
                <a:bodyPr/>
                <a:lstStyle/>
                <a:p>
                  <a:pPr>
                    <a:defRPr b="1">
                      <a:solidFill>
                        <a:srgbClr val="A0122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  <a:ln>
                <a:solidFill>
                  <a:srgbClr val="006AAF"/>
                </a:solidFill>
              </a:ln>
            </c:spPr>
            <c:txPr>
              <a:bodyPr/>
              <a:lstStyle/>
              <a:p>
                <a:pPr>
                  <a:defRPr b="1">
                    <a:solidFill>
                      <a:srgbClr val="006AAF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List1!$M$2:$T$3</c:f>
              <c:multiLvlStrCache>
                <c:ptCount val="8"/>
                <c:lvl>
                  <c:pt idx="1">
                    <c:v>celkem</c:v>
                  </c:pt>
                  <c:pt idx="2">
                    <c:v>1 dítě</c:v>
                  </c:pt>
                  <c:pt idx="3">
                    <c:v>2 děti</c:v>
                  </c:pt>
                  <c:pt idx="4">
                    <c:v>3 a více dětí</c:v>
                  </c:pt>
                  <c:pt idx="5">
                    <c:v>celkem</c:v>
                  </c:pt>
                  <c:pt idx="6">
                    <c:v>1 dítě</c:v>
                  </c:pt>
                  <c:pt idx="7">
                    <c:v>2 a více dětí</c:v>
                  </c:pt>
                </c:lvl>
                <c:lvl>
                  <c:pt idx="0">
                    <c:v>osoby celkem</c:v>
                  </c:pt>
                  <c:pt idx="1">
                    <c:v>úplné rodiny s dětmi</c:v>
                  </c:pt>
                  <c:pt idx="5">
                    <c:v>neúplné rodiny s dětmi</c:v>
                  </c:pt>
                </c:lvl>
              </c:multiLvlStrCache>
            </c:multiLvlStrRef>
          </c:cat>
          <c:val>
            <c:numRef>
              <c:f>List1!$M$4:$T$4</c:f>
              <c:numCache>
                <c:formatCode>#,##0.0</c:formatCode>
                <c:ptCount val="8"/>
                <c:pt idx="0">
                  <c:v>9.7200000000000006</c:v>
                </c:pt>
                <c:pt idx="1">
                  <c:v>8.99</c:v>
                </c:pt>
                <c:pt idx="2">
                  <c:v>5.92</c:v>
                </c:pt>
                <c:pt idx="3">
                  <c:v>7.76</c:v>
                </c:pt>
                <c:pt idx="4">
                  <c:v>21.59</c:v>
                </c:pt>
                <c:pt idx="5">
                  <c:v>31.71</c:v>
                </c:pt>
                <c:pt idx="6">
                  <c:v>22.110000000000031</c:v>
                </c:pt>
                <c:pt idx="7">
                  <c:v>43.77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564672"/>
        <c:axId val="109566208"/>
      </c:barChart>
      <c:catAx>
        <c:axId val="109564672"/>
        <c:scaling>
          <c:orientation val="minMax"/>
        </c:scaling>
        <c:delete val="0"/>
        <c:axPos val="b"/>
        <c:majorTickMark val="out"/>
        <c:minorTickMark val="none"/>
        <c:tickLblPos val="nextTo"/>
        <c:crossAx val="109566208"/>
        <c:crosses val="autoZero"/>
        <c:auto val="1"/>
        <c:lblAlgn val="ctr"/>
        <c:lblOffset val="100"/>
        <c:noMultiLvlLbl val="0"/>
      </c:catAx>
      <c:valAx>
        <c:axId val="109566208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 sz="1400" b="1" i="0" baseline="0" dirty="0" smtClean="0"/>
                  <a:t>Podíl osob ohrožených příjmovou chudobou (v %)</a:t>
                </a:r>
                <a:endParaRPr lang="cs-CZ" sz="1400" b="1" i="0" baseline="0" dirty="0"/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crossAx val="109564672"/>
        <c:crosses val="autoZero"/>
        <c:crossBetween val="between"/>
        <c:majorUnit val="10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/>
      </a:pPr>
      <a:endParaRPr lang="cs-CZ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7488636491418333"/>
          <c:y val="2.0499061233750508E-2"/>
          <c:w val="0.58222115871265356"/>
          <c:h val="0.9461093829080755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9BBB59"/>
              </a:solidFill>
            </c:spPr>
          </c:dPt>
          <c:dPt>
            <c:idx val="1"/>
            <c:bubble3D val="0"/>
            <c:spPr>
              <a:solidFill>
                <a:srgbClr val="1F497D">
                  <a:lumMod val="40000"/>
                  <a:lumOff val="60000"/>
                </a:srgbClr>
              </a:solidFill>
            </c:spPr>
          </c:dPt>
          <c:dPt>
            <c:idx val="2"/>
            <c:bubble3D val="0"/>
            <c:spPr>
              <a:solidFill>
                <a:srgbClr val="006AAF"/>
              </a:solidFill>
            </c:spPr>
          </c:dPt>
          <c:dPt>
            <c:idx val="3"/>
            <c:bubble3D val="0"/>
            <c:spPr>
              <a:solidFill>
                <a:srgbClr val="C0504D">
                  <a:lumMod val="60000"/>
                  <a:lumOff val="40000"/>
                </a:srgbClr>
              </a:solidFill>
            </c:spPr>
          </c:dPt>
          <c:dPt>
            <c:idx val="4"/>
            <c:bubble3D val="0"/>
            <c:spPr>
              <a:solidFill>
                <a:srgbClr val="A01220"/>
              </a:solidFill>
            </c:spPr>
          </c:dPt>
          <c:dLbls>
            <c:dLbl>
              <c:idx val="0"/>
              <c:layout>
                <c:manualLayout>
                  <c:x val="-0.18838779363018801"/>
                  <c:y val="-0.178071699509527"/>
                </c:manualLayout>
              </c:layout>
              <c:numFmt formatCode="0.0%" sourceLinked="0"/>
              <c:spPr>
                <a:solidFill>
                  <a:sysClr val="window" lastClr="FFFFFF"/>
                </a:solidFill>
              </c:spPr>
              <c:txPr>
                <a:bodyPr/>
                <a:lstStyle/>
                <a:p>
                  <a:pPr>
                    <a:defRPr b="1">
                      <a:solidFill>
                        <a:schemeClr val="accent3"/>
                      </a:solidFill>
                    </a:defRPr>
                  </a:pPr>
                  <a:endParaRPr lang="cs-CZ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8452613731916187"/>
                  <c:y val="-5.5859002841931625E-4"/>
                </c:manualLayout>
              </c:layout>
              <c:numFmt formatCode="0.0%" sourceLinked="0"/>
              <c:spPr>
                <a:solidFill>
                  <a:sysClr val="window" lastClr="FFFFFF"/>
                </a:solidFill>
              </c:spPr>
              <c:txPr>
                <a:bodyPr/>
                <a:lstStyle/>
                <a:p>
                  <a:pPr>
                    <a:defRPr b="1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</a:defRPr>
                  </a:pPr>
                  <a:endParaRPr lang="cs-CZ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6164787741654161E-2"/>
                  <c:y val="0.18233256638237225"/>
                </c:manualLayout>
              </c:layout>
              <c:numFmt formatCode="0.0%" sourceLinked="0"/>
              <c:spPr>
                <a:solidFill>
                  <a:sysClr val="window" lastClr="FFFFFF"/>
                </a:solidFill>
              </c:spPr>
              <c:txPr>
                <a:bodyPr/>
                <a:lstStyle/>
                <a:p>
                  <a:pPr>
                    <a:defRPr b="1">
                      <a:solidFill>
                        <a:srgbClr val="006AAF"/>
                      </a:solidFill>
                    </a:defRPr>
                  </a:pPr>
                  <a:endParaRPr lang="cs-CZ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6795378131836701E-2"/>
                  <c:y val="5.5510550270818464E-2"/>
                </c:manualLayout>
              </c:layout>
              <c:numFmt formatCode="0.0%" sourceLinked="0"/>
              <c:spPr>
                <a:solidFill>
                  <a:sysClr val="window" lastClr="FFFFFF"/>
                </a:solidFill>
              </c:spPr>
              <c:txPr>
                <a:bodyPr/>
                <a:lstStyle/>
                <a:p>
                  <a:pPr>
                    <a:defRPr b="1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</a:defRPr>
                  </a:pPr>
                  <a:endParaRPr lang="cs-CZ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delete val="1"/>
            </c:dLbl>
            <c:numFmt formatCode="0.0%" sourceLinked="0"/>
            <c:spPr>
              <a:solidFill>
                <a:sysClr val="window" lastClr="FFFFFF"/>
              </a:solidFill>
            </c:spPr>
            <c:txPr>
              <a:bodyPr/>
              <a:lstStyle/>
              <a:p>
                <a:pPr>
                  <a:defRPr b="1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stupen!$E$2:$E$6</c:f>
              <c:strCache>
                <c:ptCount val="5"/>
                <c:pt idx="0">
                  <c:v>4 položky</c:v>
                </c:pt>
                <c:pt idx="1">
                  <c:v>5 položek</c:v>
                </c:pt>
                <c:pt idx="2">
                  <c:v>6 položek</c:v>
                </c:pt>
                <c:pt idx="3">
                  <c:v>7 položek</c:v>
                </c:pt>
                <c:pt idx="4">
                  <c:v>8 položek</c:v>
                </c:pt>
              </c:strCache>
            </c:strRef>
          </c:cat>
          <c:val>
            <c:numRef>
              <c:f>stupen!$F$2:$F$6</c:f>
              <c:numCache>
                <c:formatCode>0.0%</c:formatCode>
                <c:ptCount val="5"/>
                <c:pt idx="0">
                  <c:v>0.63110000000000332</c:v>
                </c:pt>
                <c:pt idx="1">
                  <c:v>0.25110000000000005</c:v>
                </c:pt>
                <c:pt idx="2">
                  <c:v>9.3900000000000206E-2</c:v>
                </c:pt>
                <c:pt idx="3">
                  <c:v>2.2900000000000042E-2</c:v>
                </c:pt>
                <c:pt idx="4">
                  <c:v>1.0000000000000041E-3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6697021793400622"/>
          <c:y val="0.13809855723502956"/>
          <c:w val="0.17156242932947191"/>
          <c:h val="0.66072612973914691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400"/>
      </a:pPr>
      <a:endParaRPr lang="cs-CZ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6AAF"/>
            </a:solidFill>
          </c:spPr>
          <c:invertIfNegative val="0"/>
          <c:dLbls>
            <c:spPr>
              <a:solidFill>
                <a:schemeClr val="bg1"/>
              </a:solidFill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b="1">
                    <a:solidFill>
                      <a:srgbClr val="006AAF"/>
                    </a:solidFill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'1&lt;-&gt;2'!$H$8:$H$16</c:f>
              <c:strCache>
                <c:ptCount val="9"/>
                <c:pt idx="0">
                  <c:v>barevná televize</c:v>
                </c:pt>
                <c:pt idx="1">
                  <c:v>telefon</c:v>
                </c:pt>
                <c:pt idx="2">
                  <c:v>pračka</c:v>
                </c:pt>
                <c:pt idx="3">
                  <c:v>dostatečně výtápět byt</c:v>
                </c:pt>
                <c:pt idx="4">
                  <c:v>problém s platbami</c:v>
                </c:pt>
                <c:pt idx="5">
                  <c:v>auto</c:v>
                </c:pt>
                <c:pt idx="6">
                  <c:v>jíst maso ob den</c:v>
                </c:pt>
                <c:pt idx="7">
                  <c:v>týdenní dovolená</c:v>
                </c:pt>
                <c:pt idx="8">
                  <c:v>neočekávaný výdaj</c:v>
                </c:pt>
              </c:strCache>
            </c:strRef>
          </c:cat>
          <c:val>
            <c:numRef>
              <c:f>'1&lt;-&gt;2'!$J$8:$J$16</c:f>
              <c:numCache>
                <c:formatCode>0.0%</c:formatCode>
                <c:ptCount val="9"/>
                <c:pt idx="0">
                  <c:v>1.7659213553328782E-2</c:v>
                </c:pt>
                <c:pt idx="1">
                  <c:v>3.9502882022477183E-2</c:v>
                </c:pt>
                <c:pt idx="2">
                  <c:v>5.4475965152676678E-2</c:v>
                </c:pt>
                <c:pt idx="3">
                  <c:v>0.47924277173743457</c:v>
                </c:pt>
                <c:pt idx="4">
                  <c:v>0.48309195943151301</c:v>
                </c:pt>
                <c:pt idx="5">
                  <c:v>0.6692623018458651</c:v>
                </c:pt>
                <c:pt idx="6">
                  <c:v>0.80234646696309819</c:v>
                </c:pt>
                <c:pt idx="7">
                  <c:v>0.96997075204286365</c:v>
                </c:pt>
                <c:pt idx="8">
                  <c:v>0.99620826609551139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axId val="109644800"/>
        <c:axId val="109654784"/>
      </c:barChart>
      <c:catAx>
        <c:axId val="109644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cs-CZ"/>
          </a:p>
        </c:txPr>
        <c:crossAx val="109654784"/>
        <c:crosses val="autoZero"/>
        <c:auto val="1"/>
        <c:lblAlgn val="ctr"/>
        <c:lblOffset val="100"/>
        <c:noMultiLvlLbl val="0"/>
      </c:catAx>
      <c:valAx>
        <c:axId val="109654784"/>
        <c:scaling>
          <c:orientation val="minMax"/>
          <c:max val="1"/>
        </c:scaling>
        <c:delete val="0"/>
        <c:axPos val="l"/>
        <c:majorGridlines>
          <c:spPr>
            <a:ln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err="1"/>
                  <a:t>Podíly</a:t>
                </a:r>
                <a:r>
                  <a:rPr lang="en-US" dirty="0"/>
                  <a:t> </a:t>
                </a:r>
                <a:r>
                  <a:rPr lang="en-US" dirty="0" err="1"/>
                  <a:t>osob</a:t>
                </a:r>
                <a:r>
                  <a:rPr lang="en-US" dirty="0"/>
                  <a:t>, </a:t>
                </a:r>
                <a:r>
                  <a:rPr lang="en-US" dirty="0" err="1"/>
                  <a:t>kterým</a:t>
                </a:r>
                <a:r>
                  <a:rPr lang="en-US" dirty="0"/>
                  <a:t> </a:t>
                </a:r>
                <a:r>
                  <a:rPr lang="en-US" dirty="0" err="1"/>
                  <a:t>chybí</a:t>
                </a:r>
                <a:r>
                  <a:rPr lang="en-US" dirty="0"/>
                  <a:t> </a:t>
                </a:r>
                <a:r>
                  <a:rPr lang="en-US" dirty="0" err="1"/>
                  <a:t>daná</a:t>
                </a:r>
                <a:r>
                  <a:rPr lang="en-US" dirty="0"/>
                  <a:t> </a:t>
                </a:r>
                <a:r>
                  <a:rPr lang="en-US" dirty="0" err="1" smtClean="0"/>
                  <a:t>položka</a:t>
                </a:r>
                <a:endParaRPr lang="en-US" dirty="0"/>
              </a:p>
            </c:rich>
          </c:tx>
          <c:layout/>
          <c:overlay val="0"/>
        </c:title>
        <c:numFmt formatCode="0%" sourceLinked="0"/>
        <c:majorTickMark val="out"/>
        <c:minorTickMark val="none"/>
        <c:tickLblPos val="nextTo"/>
        <c:crossAx val="109644800"/>
        <c:crosses val="autoZero"/>
        <c:crossBetween val="between"/>
        <c:majorUnit val="0.2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latin typeface="Arial" pitchFamily="34" charset="0"/>
          <a:cs typeface="Arial" pitchFamily="34" charset="0"/>
        </a:defRPr>
      </a:pPr>
      <a:endParaRPr lang="cs-CZ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6AA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Pt>
            <c:idx val="5"/>
            <c:invertIfNegative val="0"/>
            <c:bubble3D val="0"/>
            <c:spPr>
              <a:solidFill>
                <a:srgbClr val="A01220"/>
              </a:solidFill>
            </c:spPr>
          </c:dPt>
          <c:dPt>
            <c:idx val="6"/>
            <c:invertIfNegative val="0"/>
            <c:bubble3D val="0"/>
            <c:spPr>
              <a:solidFill>
                <a:srgbClr val="A01220"/>
              </a:solidFill>
            </c:spPr>
          </c:dPt>
          <c:dPt>
            <c:idx val="7"/>
            <c:invertIfNegative val="0"/>
            <c:bubble3D val="0"/>
            <c:spPr>
              <a:solidFill>
                <a:srgbClr val="A01220"/>
              </a:solidFill>
            </c:spPr>
          </c:dPt>
          <c:dLbls>
            <c:dLbl>
              <c:idx val="0"/>
              <c:spPr>
                <a:solidFill>
                  <a:schemeClr val="bg1"/>
                </a:solidFill>
                <a:ln>
                  <a:solidFill>
                    <a:srgbClr val="9BBB59"/>
                  </a:solidFill>
                </a:ln>
              </c:spPr>
              <c:txPr>
                <a:bodyPr/>
                <a:lstStyle/>
                <a:p>
                  <a:pPr>
                    <a:defRPr b="1">
                      <a:solidFill>
                        <a:schemeClr val="accent3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>
                <a:solidFill>
                  <a:schemeClr val="bg1"/>
                </a:solidFill>
                <a:ln>
                  <a:solidFill>
                    <a:srgbClr val="A01220"/>
                  </a:solidFill>
                </a:ln>
              </c:spPr>
              <c:txPr>
                <a:bodyPr/>
                <a:lstStyle/>
                <a:p>
                  <a:pPr>
                    <a:defRPr b="1">
                      <a:solidFill>
                        <a:srgbClr val="A0122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pPr>
                <a:solidFill>
                  <a:schemeClr val="bg1"/>
                </a:solidFill>
                <a:ln>
                  <a:solidFill>
                    <a:srgbClr val="A01220"/>
                  </a:solidFill>
                </a:ln>
              </c:spPr>
              <c:txPr>
                <a:bodyPr/>
                <a:lstStyle/>
                <a:p>
                  <a:pPr>
                    <a:defRPr b="1">
                      <a:solidFill>
                        <a:srgbClr val="A0122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spPr>
                <a:solidFill>
                  <a:schemeClr val="bg1"/>
                </a:solidFill>
                <a:ln>
                  <a:solidFill>
                    <a:srgbClr val="A01220"/>
                  </a:solidFill>
                </a:ln>
              </c:spPr>
              <c:txPr>
                <a:bodyPr/>
                <a:lstStyle/>
                <a:p>
                  <a:pPr>
                    <a:defRPr b="1">
                      <a:solidFill>
                        <a:srgbClr val="A0122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  <a:ln>
                <a:solidFill>
                  <a:srgbClr val="006AAF"/>
                </a:solidFill>
              </a:ln>
            </c:spPr>
            <c:txPr>
              <a:bodyPr/>
              <a:lstStyle/>
              <a:p>
                <a:pPr>
                  <a:defRPr b="1">
                    <a:solidFill>
                      <a:srgbClr val="006AAF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List1!$M$2:$T$3</c:f>
              <c:multiLvlStrCache>
                <c:ptCount val="8"/>
                <c:lvl>
                  <c:pt idx="1">
                    <c:v>celkem</c:v>
                  </c:pt>
                  <c:pt idx="2">
                    <c:v>1 dítě</c:v>
                  </c:pt>
                  <c:pt idx="3">
                    <c:v>2 děti</c:v>
                  </c:pt>
                  <c:pt idx="4">
                    <c:v>3 a více dětí</c:v>
                  </c:pt>
                  <c:pt idx="5">
                    <c:v>celkem</c:v>
                  </c:pt>
                  <c:pt idx="6">
                    <c:v>1 dítě</c:v>
                  </c:pt>
                  <c:pt idx="7">
                    <c:v>2 a více dětí</c:v>
                  </c:pt>
                </c:lvl>
                <c:lvl>
                  <c:pt idx="0">
                    <c:v>osoby celkem</c:v>
                  </c:pt>
                  <c:pt idx="1">
                    <c:v>úplné rodiny dětmi</c:v>
                  </c:pt>
                  <c:pt idx="5">
                    <c:v>neúplné rodiny s dětmi</c:v>
                  </c:pt>
                </c:lvl>
              </c:multiLvlStrCache>
            </c:multiLvlStrRef>
          </c:cat>
          <c:val>
            <c:numRef>
              <c:f>List1!$M$4:$T$4</c:f>
              <c:numCache>
                <c:formatCode>#,##0.0</c:formatCode>
                <c:ptCount val="8"/>
                <c:pt idx="0" formatCode="0.0">
                  <c:v>6.73</c:v>
                </c:pt>
                <c:pt idx="1">
                  <c:v>5.55</c:v>
                </c:pt>
                <c:pt idx="2">
                  <c:v>4.3899999999999997</c:v>
                </c:pt>
                <c:pt idx="3">
                  <c:v>3.9</c:v>
                </c:pt>
                <c:pt idx="4">
                  <c:v>14.27</c:v>
                </c:pt>
                <c:pt idx="5">
                  <c:v>21.72</c:v>
                </c:pt>
                <c:pt idx="6">
                  <c:v>16.7</c:v>
                </c:pt>
                <c:pt idx="7">
                  <c:v>28.01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720320"/>
        <c:axId val="109721856"/>
      </c:barChart>
      <c:catAx>
        <c:axId val="109720320"/>
        <c:scaling>
          <c:orientation val="minMax"/>
        </c:scaling>
        <c:delete val="0"/>
        <c:axPos val="b"/>
        <c:majorTickMark val="out"/>
        <c:minorTickMark val="none"/>
        <c:tickLblPos val="nextTo"/>
        <c:crossAx val="109721856"/>
        <c:crosses val="autoZero"/>
        <c:auto val="1"/>
        <c:lblAlgn val="ctr"/>
        <c:lblOffset val="100"/>
        <c:noMultiLvlLbl val="0"/>
      </c:catAx>
      <c:valAx>
        <c:axId val="109721856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 dirty="0" smtClean="0"/>
                  <a:t>Podíly materiálně deprivovaných osob (v %)</a:t>
                </a:r>
                <a:endParaRPr lang="cs-CZ" dirty="0"/>
              </a:p>
            </c:rich>
          </c:tx>
          <c:layout>
            <c:manualLayout>
              <c:xMode val="edge"/>
              <c:yMode val="edge"/>
              <c:x val="7.7160493827160594E-3"/>
              <c:y val="2.0704732510288072E-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0972032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/>
      </a:pPr>
      <a:endParaRPr lang="cs-CZ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774983448090223"/>
          <c:y val="5.0925925925925923E-2"/>
          <c:w val="0.70091060342888833"/>
          <c:h val="0.8730668814576155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veci!$AM$10</c:f>
              <c:strCache>
                <c:ptCount val="1"/>
                <c:pt idx="0">
                  <c:v>nemůže si dovolit</c:v>
                </c:pt>
              </c:strCache>
            </c:strRef>
          </c:tx>
          <c:spPr>
            <a:solidFill>
              <a:srgbClr val="A0122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6AAF"/>
              </a:solidFill>
            </c:spPr>
          </c:dPt>
          <c:dPt>
            <c:idx val="5"/>
            <c:invertIfNegative val="0"/>
            <c:bubble3D val="0"/>
            <c:spPr>
              <a:solidFill>
                <a:srgbClr val="006AAF"/>
              </a:solidFill>
            </c:spPr>
          </c:dPt>
          <c:dPt>
            <c:idx val="9"/>
            <c:invertIfNegative val="0"/>
            <c:bubble3D val="0"/>
            <c:spPr>
              <a:solidFill>
                <a:srgbClr val="006AAF"/>
              </a:solidFill>
            </c:spPr>
          </c:dPt>
          <c:dPt>
            <c:idx val="10"/>
            <c:invertIfNegative val="0"/>
            <c:bubble3D val="0"/>
            <c:spPr>
              <a:solidFill>
                <a:srgbClr val="006AAF"/>
              </a:solidFill>
            </c:spPr>
          </c:dPt>
          <c:dLbls>
            <c:dLbl>
              <c:idx val="0"/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sz="1400" b="1">
                      <a:solidFill>
                        <a:srgbClr val="006AAF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cs-CZ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sz="1400" b="1">
                      <a:solidFill>
                        <a:srgbClr val="006AAF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cs-CZ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z="1400" b="1">
                        <a:solidFill>
                          <a:srgbClr val="006AAF"/>
                        </a:solidFill>
                        <a:latin typeface="Arial" pitchFamily="34" charset="0"/>
                        <a:cs typeface="Arial" pitchFamily="34" charset="0"/>
                      </a:rPr>
                      <a:t>6</a:t>
                    </a:r>
                    <a:r>
                      <a:rPr lang="en-US">
                        <a:solidFill>
                          <a:srgbClr val="006AAF"/>
                        </a:solidFill>
                      </a:rPr>
                      <a:t>,8%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sz="1400" b="1">
                      <a:solidFill>
                        <a:srgbClr val="006AAF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cs-CZ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400" b="1">
                    <a:solidFill>
                      <a:srgbClr val="A01220"/>
                    </a:solidFill>
                    <a:latin typeface="Arial" pitchFamily="34" charset="0"/>
                    <a:cs typeface="Arial" pitchFamily="34" charset="0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veci!$AN$9:$AX$9</c:f>
              <c:strCache>
                <c:ptCount val="11"/>
                <c:pt idx="0">
                  <c:v>návštěva kamarádů</c:v>
                </c:pt>
                <c:pt idx="1">
                  <c:v>knihy</c:v>
                </c:pt>
                <c:pt idx="2">
                  <c:v>dva páry bot</c:v>
                </c:pt>
                <c:pt idx="3">
                  <c:v>hračky</c:v>
                </c:pt>
                <c:pt idx="4">
                  <c:v>ovoce a zelenina 1x denně</c:v>
                </c:pt>
                <c:pt idx="5">
                  <c:v>oslavy narozenin</c:v>
                </c:pt>
                <c:pt idx="6">
                  <c:v>maso 1x denně</c:v>
                </c:pt>
                <c:pt idx="7">
                  <c:v>nové oblečení</c:v>
                </c:pt>
                <c:pt idx="8">
                  <c:v>sportovní vybavení</c:v>
                </c:pt>
                <c:pt idx="9">
                  <c:v>zájmové kroužky</c:v>
                </c:pt>
                <c:pt idx="10">
                  <c:v>týden prázdnin</c:v>
                </c:pt>
              </c:strCache>
            </c:strRef>
          </c:cat>
          <c:val>
            <c:numRef>
              <c:f>veci!$AN$10:$AX$10</c:f>
              <c:numCache>
                <c:formatCode>0.0%</c:formatCode>
                <c:ptCount val="11"/>
                <c:pt idx="0">
                  <c:v>1.9043368683551543E-2</c:v>
                </c:pt>
                <c:pt idx="1">
                  <c:v>2.1454572637883352E-2</c:v>
                </c:pt>
                <c:pt idx="2">
                  <c:v>2.3311190823837782E-2</c:v>
                </c:pt>
                <c:pt idx="3">
                  <c:v>2.4250333443731679E-2</c:v>
                </c:pt>
                <c:pt idx="4">
                  <c:v>2.437045005494342E-2</c:v>
                </c:pt>
                <c:pt idx="5">
                  <c:v>2.9096284719190853E-2</c:v>
                </c:pt>
                <c:pt idx="6">
                  <c:v>4.3065639031603327E-2</c:v>
                </c:pt>
                <c:pt idx="7">
                  <c:v>5.1328132109353941E-2</c:v>
                </c:pt>
                <c:pt idx="8">
                  <c:v>6.3682324139750904E-2</c:v>
                </c:pt>
                <c:pt idx="9">
                  <c:v>6.7682284066127349E-2</c:v>
                </c:pt>
                <c:pt idx="10">
                  <c:v>7.0464623809758736E-2</c:v>
                </c:pt>
              </c:numCache>
            </c:numRef>
          </c:val>
        </c:ser>
        <c:ser>
          <c:idx val="1"/>
          <c:order val="1"/>
          <c:tx>
            <c:strRef>
              <c:f>veci!$AM$11</c:f>
              <c:strCache>
                <c:ptCount val="1"/>
                <c:pt idx="0">
                  <c:v>předměty</c:v>
                </c:pt>
              </c:strCache>
            </c:strRef>
          </c:tx>
          <c:spPr>
            <a:solidFill>
              <a:srgbClr val="A01220"/>
            </a:solidFill>
          </c:spPr>
          <c:invertIfNegative val="0"/>
          <c:cat>
            <c:strRef>
              <c:f>veci!$AN$9:$AX$9</c:f>
              <c:strCache>
                <c:ptCount val="11"/>
                <c:pt idx="0">
                  <c:v>návštěva kamarádů</c:v>
                </c:pt>
                <c:pt idx="1">
                  <c:v>knihy</c:v>
                </c:pt>
                <c:pt idx="2">
                  <c:v>dva páry bot</c:v>
                </c:pt>
                <c:pt idx="3">
                  <c:v>hračky</c:v>
                </c:pt>
                <c:pt idx="4">
                  <c:v>ovoce a zelenina 1x denně</c:v>
                </c:pt>
                <c:pt idx="5">
                  <c:v>oslavy narozenin</c:v>
                </c:pt>
                <c:pt idx="6">
                  <c:v>maso 1x denně</c:v>
                </c:pt>
                <c:pt idx="7">
                  <c:v>nové oblečení</c:v>
                </c:pt>
                <c:pt idx="8">
                  <c:v>sportovní vybavení</c:v>
                </c:pt>
                <c:pt idx="9">
                  <c:v>zájmové kroužky</c:v>
                </c:pt>
                <c:pt idx="10">
                  <c:v>týden prázdnin</c:v>
                </c:pt>
              </c:strCache>
            </c:strRef>
          </c:cat>
          <c:val>
            <c:numRef>
              <c:f>veci!$AN$11:$AX$11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2"/>
          <c:order val="2"/>
          <c:tx>
            <c:strRef>
              <c:f>veci!$AM$12</c:f>
              <c:strCache>
                <c:ptCount val="1"/>
                <c:pt idx="0">
                  <c:v>činnosti</c:v>
                </c:pt>
              </c:strCache>
            </c:strRef>
          </c:tx>
          <c:spPr>
            <a:solidFill>
              <a:srgbClr val="006AAF"/>
            </a:solidFill>
          </c:spPr>
          <c:invertIfNegative val="0"/>
          <c:cat>
            <c:strRef>
              <c:f>veci!$AN$9:$AX$9</c:f>
              <c:strCache>
                <c:ptCount val="11"/>
                <c:pt idx="0">
                  <c:v>návštěva kamarádů</c:v>
                </c:pt>
                <c:pt idx="1">
                  <c:v>knihy</c:v>
                </c:pt>
                <c:pt idx="2">
                  <c:v>dva páry bot</c:v>
                </c:pt>
                <c:pt idx="3">
                  <c:v>hračky</c:v>
                </c:pt>
                <c:pt idx="4">
                  <c:v>ovoce a zelenina 1x denně</c:v>
                </c:pt>
                <c:pt idx="5">
                  <c:v>oslavy narozenin</c:v>
                </c:pt>
                <c:pt idx="6">
                  <c:v>maso 1x denně</c:v>
                </c:pt>
                <c:pt idx="7">
                  <c:v>nové oblečení</c:v>
                </c:pt>
                <c:pt idx="8">
                  <c:v>sportovní vybavení</c:v>
                </c:pt>
                <c:pt idx="9">
                  <c:v>zájmové kroužky</c:v>
                </c:pt>
                <c:pt idx="10">
                  <c:v>týden prázdnin</c:v>
                </c:pt>
              </c:strCache>
            </c:strRef>
          </c:cat>
          <c:val>
            <c:numRef>
              <c:f>veci!$AN$12:$AX$12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3"/>
        <c:overlap val="100"/>
        <c:axId val="109797760"/>
        <c:axId val="109799296"/>
      </c:barChart>
      <c:catAx>
        <c:axId val="10979776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endParaRPr lang="cs-CZ"/>
          </a:p>
        </c:txPr>
        <c:crossAx val="109799296"/>
        <c:crosses val="autoZero"/>
        <c:auto val="1"/>
        <c:lblAlgn val="ctr"/>
        <c:lblOffset val="100"/>
        <c:noMultiLvlLbl val="0"/>
      </c:catAx>
      <c:valAx>
        <c:axId val="109799296"/>
        <c:scaling>
          <c:orientation val="minMax"/>
        </c:scaling>
        <c:delete val="0"/>
        <c:axPos val="b"/>
        <c:majorGridlines>
          <c:spPr>
            <a:ln>
              <a:prstDash val="lgDash"/>
            </a:ln>
          </c:spPr>
        </c:majorGridlines>
        <c:numFmt formatCode="0%" sourceLinked="0"/>
        <c:majorTickMark val="out"/>
        <c:minorTickMark val="none"/>
        <c:tickLblPos val="nextTo"/>
        <c:spPr>
          <a:ln>
            <a:prstDash val="sysDash"/>
          </a:ln>
        </c:spPr>
        <c:txPr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endParaRPr lang="cs-CZ"/>
          </a:p>
        </c:txPr>
        <c:crossAx val="109797760"/>
        <c:crosses val="autoZero"/>
        <c:crossBetween val="between"/>
        <c:majorUnit val="1.0000000000000005E-2"/>
      </c:valAx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76996876137520398"/>
          <c:y val="0.56530161656996702"/>
          <c:w val="0.15132863095441579"/>
          <c:h val="0.16999898751528497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400" b="0">
              <a:latin typeface="Arial" pitchFamily="34" charset="0"/>
              <a:cs typeface="Arial" pitchFamily="34" charset="0"/>
            </a:defRPr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6AA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Pt>
            <c:idx val="5"/>
            <c:invertIfNegative val="0"/>
            <c:bubble3D val="0"/>
            <c:spPr>
              <a:solidFill>
                <a:srgbClr val="A01220"/>
              </a:solidFill>
            </c:spPr>
          </c:dPt>
          <c:dPt>
            <c:idx val="6"/>
            <c:invertIfNegative val="0"/>
            <c:bubble3D val="0"/>
            <c:spPr>
              <a:solidFill>
                <a:srgbClr val="A01220"/>
              </a:solidFill>
            </c:spPr>
          </c:dPt>
          <c:dPt>
            <c:idx val="7"/>
            <c:invertIfNegative val="0"/>
            <c:bubble3D val="0"/>
            <c:spPr>
              <a:solidFill>
                <a:srgbClr val="A01220"/>
              </a:solidFill>
            </c:spPr>
          </c:dPt>
          <c:dLbls>
            <c:dLbl>
              <c:idx val="0"/>
              <c:numFmt formatCode="0.0%" sourceLinked="0"/>
              <c:spPr>
                <a:solidFill>
                  <a:schemeClr val="bg1"/>
                </a:solidFill>
                <a:ln>
                  <a:solidFill>
                    <a:srgbClr val="9BBB59"/>
                  </a:solidFill>
                </a:ln>
              </c:spPr>
              <c:txPr>
                <a:bodyPr/>
                <a:lstStyle/>
                <a:p>
                  <a:pPr>
                    <a:defRPr b="1">
                      <a:solidFill>
                        <a:schemeClr val="accent3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numFmt formatCode="0.0%" sourceLinked="0"/>
              <c:spPr>
                <a:solidFill>
                  <a:schemeClr val="bg1"/>
                </a:solidFill>
                <a:ln>
                  <a:solidFill>
                    <a:srgbClr val="A01220"/>
                  </a:solidFill>
                </a:ln>
              </c:spPr>
              <c:txPr>
                <a:bodyPr/>
                <a:lstStyle/>
                <a:p>
                  <a:pPr>
                    <a:defRPr b="1">
                      <a:solidFill>
                        <a:srgbClr val="A0122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numFmt formatCode="0.0%" sourceLinked="0"/>
              <c:spPr>
                <a:solidFill>
                  <a:schemeClr val="bg1"/>
                </a:solidFill>
                <a:ln>
                  <a:solidFill>
                    <a:srgbClr val="A01220"/>
                  </a:solidFill>
                </a:ln>
              </c:spPr>
              <c:txPr>
                <a:bodyPr/>
                <a:lstStyle/>
                <a:p>
                  <a:pPr>
                    <a:defRPr b="1">
                      <a:solidFill>
                        <a:srgbClr val="A0122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numFmt formatCode="0.0%" sourceLinked="0"/>
              <c:spPr>
                <a:solidFill>
                  <a:schemeClr val="bg1"/>
                </a:solidFill>
                <a:ln>
                  <a:solidFill>
                    <a:srgbClr val="A01220"/>
                  </a:solidFill>
                </a:ln>
              </c:spPr>
              <c:txPr>
                <a:bodyPr/>
                <a:lstStyle/>
                <a:p>
                  <a:pPr>
                    <a:defRPr b="1">
                      <a:solidFill>
                        <a:srgbClr val="A0122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pPr>
              <a:solidFill>
                <a:schemeClr val="bg1"/>
              </a:solidFill>
              <a:ln>
                <a:solidFill>
                  <a:srgbClr val="006AAF"/>
                </a:solidFill>
              </a:ln>
            </c:spPr>
            <c:txPr>
              <a:bodyPr/>
              <a:lstStyle/>
              <a:p>
                <a:pPr>
                  <a:defRPr b="1">
                    <a:solidFill>
                      <a:srgbClr val="006AAF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modul!$D$6:$K$7</c:f>
              <c:multiLvlStrCache>
                <c:ptCount val="8"/>
                <c:lvl>
                  <c:pt idx="1">
                    <c:v>celkem</c:v>
                  </c:pt>
                  <c:pt idx="2">
                    <c:v>1 dítě</c:v>
                  </c:pt>
                  <c:pt idx="3">
                    <c:v>2 děti</c:v>
                  </c:pt>
                  <c:pt idx="4">
                    <c:v>3 a více dětí</c:v>
                  </c:pt>
                  <c:pt idx="5">
                    <c:v>celkem</c:v>
                  </c:pt>
                  <c:pt idx="6">
                    <c:v>1 dítě</c:v>
                  </c:pt>
                  <c:pt idx="7">
                    <c:v>2 a více dětí</c:v>
                  </c:pt>
                </c:lvl>
                <c:lvl>
                  <c:pt idx="0">
                    <c:v>dom. s dětmi celkem*</c:v>
                  </c:pt>
                  <c:pt idx="1">
                    <c:v>úplné rodiny s dětmi</c:v>
                  </c:pt>
                  <c:pt idx="5">
                    <c:v>neúplné rodiny s dětmi</c:v>
                  </c:pt>
                </c:lvl>
              </c:multiLvlStrCache>
            </c:multiLvlStrRef>
          </c:cat>
          <c:val>
            <c:numRef>
              <c:f>modul!$D$8:$K$8</c:f>
              <c:numCache>
                <c:formatCode>0.0%</c:formatCode>
                <c:ptCount val="8"/>
                <c:pt idx="0">
                  <c:v>9.8318266026816897E-2</c:v>
                </c:pt>
                <c:pt idx="1">
                  <c:v>7.8180610845808685E-2</c:v>
                </c:pt>
                <c:pt idx="2">
                  <c:v>5.2456907605614514E-2</c:v>
                </c:pt>
                <c:pt idx="3">
                  <c:v>6.5653603688901704E-2</c:v>
                </c:pt>
                <c:pt idx="4">
                  <c:v>0.20175244049325294</c:v>
                </c:pt>
                <c:pt idx="5">
                  <c:v>0.21208267697592345</c:v>
                </c:pt>
                <c:pt idx="6">
                  <c:v>0.15237444060243019</c:v>
                </c:pt>
                <c:pt idx="7" formatCode="0.00%">
                  <c:v>0.27370716224517339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858816"/>
        <c:axId val="109860352"/>
      </c:barChart>
      <c:catAx>
        <c:axId val="109858816"/>
        <c:scaling>
          <c:orientation val="minMax"/>
        </c:scaling>
        <c:delete val="0"/>
        <c:axPos val="b"/>
        <c:majorTickMark val="out"/>
        <c:minorTickMark val="none"/>
        <c:tickLblPos val="nextTo"/>
        <c:crossAx val="109860352"/>
        <c:crosses val="autoZero"/>
        <c:auto val="1"/>
        <c:lblAlgn val="ctr"/>
        <c:lblOffset val="100"/>
        <c:noMultiLvlLbl val="0"/>
      </c:catAx>
      <c:valAx>
        <c:axId val="10986035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1098588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cs-CZ"/>
    </a:p>
  </c:tx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3528116059447955E-2"/>
          <c:y val="2.0576417435099852E-2"/>
          <c:w val="0.88932290216134557"/>
          <c:h val="0.70838988904614453"/>
        </c:manualLayout>
      </c:layout>
      <c:barChart>
        <c:barDir val="col"/>
        <c:grouping val="clustered"/>
        <c:varyColors val="0"/>
        <c:ser>
          <c:idx val="1"/>
          <c:order val="0"/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6AAF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6AAF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6AAF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6AAF"/>
              </a:solidFill>
            </c:spPr>
          </c:dPt>
          <c:dPt>
            <c:idx val="5"/>
            <c:invertIfNegative val="0"/>
            <c:bubble3D val="0"/>
            <c:spPr>
              <a:solidFill>
                <a:srgbClr val="A01220"/>
              </a:solidFill>
            </c:spPr>
          </c:dPt>
          <c:dPt>
            <c:idx val="6"/>
            <c:invertIfNegative val="0"/>
            <c:bubble3D val="0"/>
            <c:spPr>
              <a:solidFill>
                <a:srgbClr val="A01220"/>
              </a:solidFill>
            </c:spPr>
          </c:dPt>
          <c:dPt>
            <c:idx val="7"/>
            <c:invertIfNegative val="0"/>
            <c:bubble3D val="0"/>
            <c:spPr>
              <a:solidFill>
                <a:srgbClr val="A01220"/>
              </a:solidFill>
            </c:spPr>
          </c:dPt>
          <c:dPt>
            <c:idx val="8"/>
            <c:invertIfNegative val="0"/>
            <c:bubble3D val="0"/>
            <c:spPr>
              <a:solidFill>
                <a:srgbClr val="C00000"/>
              </a:solidFill>
            </c:spPr>
          </c:dPt>
          <c:dLbls>
            <c:dLbl>
              <c:idx val="0"/>
              <c:spPr>
                <a:solidFill>
                  <a:schemeClr val="bg1"/>
                </a:solidFill>
                <a:ln>
                  <a:solidFill>
                    <a:srgbClr val="9BBB59"/>
                  </a:solidFill>
                </a:ln>
              </c:spPr>
              <c:txPr>
                <a:bodyPr/>
                <a:lstStyle/>
                <a:p>
                  <a:pPr>
                    <a:defRPr b="1">
                      <a:solidFill>
                        <a:schemeClr val="accent3"/>
                      </a:solidFill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solidFill>
                  <a:schemeClr val="bg1"/>
                </a:solidFill>
                <a:ln>
                  <a:solidFill>
                    <a:srgbClr val="006AAF"/>
                  </a:solidFill>
                </a:ln>
              </c:spPr>
              <c:txPr>
                <a:bodyPr/>
                <a:lstStyle/>
                <a:p>
                  <a:pPr>
                    <a:defRPr b="1">
                      <a:solidFill>
                        <a:srgbClr val="006AAF"/>
                      </a:solidFill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solidFill>
                  <a:schemeClr val="bg1"/>
                </a:solidFill>
                <a:ln>
                  <a:solidFill>
                    <a:srgbClr val="006AAF"/>
                  </a:solidFill>
                </a:ln>
              </c:spPr>
              <c:txPr>
                <a:bodyPr/>
                <a:lstStyle/>
                <a:p>
                  <a:pPr>
                    <a:defRPr b="1">
                      <a:solidFill>
                        <a:srgbClr val="006AAF"/>
                      </a:solidFill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>
                <a:solidFill>
                  <a:schemeClr val="bg1"/>
                </a:solidFill>
                <a:ln>
                  <a:solidFill>
                    <a:srgbClr val="006AAF"/>
                  </a:solidFill>
                </a:ln>
              </c:spPr>
              <c:txPr>
                <a:bodyPr/>
                <a:lstStyle/>
                <a:p>
                  <a:pPr>
                    <a:defRPr b="1">
                      <a:solidFill>
                        <a:srgbClr val="006AAF"/>
                      </a:solidFill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>
                <a:solidFill>
                  <a:schemeClr val="bg1"/>
                </a:solidFill>
                <a:ln>
                  <a:solidFill>
                    <a:srgbClr val="006AAF"/>
                  </a:solidFill>
                </a:ln>
              </c:spPr>
              <c:txPr>
                <a:bodyPr/>
                <a:lstStyle/>
                <a:p>
                  <a:pPr>
                    <a:defRPr b="1">
                      <a:solidFill>
                        <a:srgbClr val="006AAF"/>
                      </a:solidFill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>
                <a:solidFill>
                  <a:schemeClr val="bg1"/>
                </a:solidFill>
                <a:ln>
                  <a:solidFill>
                    <a:srgbClr val="A01220"/>
                  </a:solidFill>
                </a:ln>
              </c:spPr>
              <c:txPr>
                <a:bodyPr/>
                <a:lstStyle/>
                <a:p>
                  <a:pPr>
                    <a:defRPr b="1">
                      <a:solidFill>
                        <a:srgbClr val="A01220"/>
                      </a:solidFill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pPr>
                <a:solidFill>
                  <a:schemeClr val="bg1"/>
                </a:solidFill>
                <a:ln>
                  <a:solidFill>
                    <a:srgbClr val="A01220"/>
                  </a:solidFill>
                </a:ln>
              </c:spPr>
              <c:txPr>
                <a:bodyPr/>
                <a:lstStyle/>
                <a:p>
                  <a:pPr>
                    <a:defRPr b="1">
                      <a:solidFill>
                        <a:srgbClr val="A01220"/>
                      </a:solidFill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spPr>
                <a:solidFill>
                  <a:schemeClr val="bg1"/>
                </a:solidFill>
                <a:ln>
                  <a:solidFill>
                    <a:srgbClr val="A01220"/>
                  </a:solidFill>
                </a:ln>
              </c:spPr>
              <c:txPr>
                <a:bodyPr/>
                <a:lstStyle/>
                <a:p>
                  <a:pPr>
                    <a:defRPr b="1">
                      <a:solidFill>
                        <a:srgbClr val="A01220"/>
                      </a:solidFill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spPr>
                <a:solidFill>
                  <a:schemeClr val="bg1"/>
                </a:solidFill>
                <a:ln>
                  <a:solidFill>
                    <a:srgbClr val="C00000"/>
                  </a:solidFill>
                </a:ln>
              </c:spPr>
              <c:txPr>
                <a:bodyPr/>
                <a:lstStyle/>
                <a:p>
                  <a:pPr>
                    <a:defRPr b="1">
                      <a:solidFill>
                        <a:srgbClr val="006AAF"/>
                      </a:solidFill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b="1">
                    <a:solidFill>
                      <a:srgbClr val="006AAF"/>
                    </a:solidFill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soc_vyl!$E$3:$L$5</c:f>
              <c:multiLvlStrCache>
                <c:ptCount val="8"/>
                <c:lvl>
                  <c:pt idx="1">
                    <c:v>celkem</c:v>
                  </c:pt>
                  <c:pt idx="2">
                    <c:v>1 dítě</c:v>
                  </c:pt>
                  <c:pt idx="3">
                    <c:v>2 děti</c:v>
                  </c:pt>
                  <c:pt idx="4">
                    <c:v>3 a více dětí</c:v>
                  </c:pt>
                  <c:pt idx="5">
                    <c:v>celkem</c:v>
                  </c:pt>
                  <c:pt idx="6">
                    <c:v>1 dítě</c:v>
                  </c:pt>
                  <c:pt idx="7">
                    <c:v>2 a více dětí</c:v>
                  </c:pt>
                </c:lvl>
                <c:lvl>
                  <c:pt idx="0">
                    <c:v>osoby celkem</c:v>
                  </c:pt>
                  <c:pt idx="1">
                    <c:v>úplné rodiny s dětmi</c:v>
                  </c:pt>
                  <c:pt idx="5">
                    <c:v>neúplné rodiny s dětmi</c:v>
                  </c:pt>
                </c:lvl>
              </c:multiLvlStrCache>
            </c:multiLvlStrRef>
          </c:cat>
          <c:val>
            <c:numRef>
              <c:f>soc_vyl!$E$6:$L$6</c:f>
              <c:numCache>
                <c:formatCode>0.0%</c:formatCode>
                <c:ptCount val="8"/>
                <c:pt idx="0">
                  <c:v>0.14848597518890846</c:v>
                </c:pt>
                <c:pt idx="1">
                  <c:v>0.1215678972575811</c:v>
                </c:pt>
                <c:pt idx="2">
                  <c:v>9.2667713819511929E-2</c:v>
                </c:pt>
                <c:pt idx="3">
                  <c:v>9.9407702793955693E-2</c:v>
                </c:pt>
                <c:pt idx="4">
                  <c:v>0.27527257804685851</c:v>
                </c:pt>
                <c:pt idx="5">
                  <c:v>0.45300000000000001</c:v>
                </c:pt>
                <c:pt idx="6">
                  <c:v>0.35471352246350901</c:v>
                </c:pt>
                <c:pt idx="7">
                  <c:v>0.57589184198887078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5131520"/>
        <c:axId val="95133056"/>
      </c:barChart>
      <c:catAx>
        <c:axId val="95131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5133056"/>
        <c:crosses val="autoZero"/>
        <c:auto val="1"/>
        <c:lblAlgn val="ctr"/>
        <c:lblOffset val="100"/>
        <c:noMultiLvlLbl val="0"/>
      </c:catAx>
      <c:valAx>
        <c:axId val="95133056"/>
        <c:scaling>
          <c:orientation val="minMax"/>
        </c:scaling>
        <c:delete val="0"/>
        <c:axPos val="l"/>
        <c:majorGridlines>
          <c:spPr>
            <a:ln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 sz="1400" b="1" i="0" baseline="0" dirty="0" smtClean="0"/>
                  <a:t>Podíly osob ohrožených </a:t>
                </a:r>
                <a:r>
                  <a:rPr lang="cs-CZ" sz="1400" b="1" i="0" baseline="0" dirty="0" err="1" smtClean="0"/>
                  <a:t>soc</a:t>
                </a:r>
                <a:r>
                  <a:rPr lang="cs-CZ" sz="1400" b="1" i="0" baseline="0" dirty="0" smtClean="0"/>
                  <a:t>. vyloučením </a:t>
                </a:r>
                <a:endParaRPr lang="cs-CZ" sz="1400" b="1" i="0" baseline="0" dirty="0"/>
              </a:p>
            </c:rich>
          </c:tx>
          <c:layout/>
          <c:overlay val="0"/>
        </c:title>
        <c:numFmt formatCode="0%" sourceLinked="0"/>
        <c:majorTickMark val="out"/>
        <c:minorTickMark val="none"/>
        <c:tickLblPos val="nextTo"/>
        <c:crossAx val="9513152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/>
      </a:pPr>
      <a:endParaRPr lang="cs-CZ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677339327520401"/>
          <c:y val="3.1086335959472879E-2"/>
          <c:w val="0.78491921936793452"/>
          <c:h val="0.81217693025250415"/>
        </c:manualLayout>
      </c:layout>
      <c:barChart>
        <c:barDir val="col"/>
        <c:grouping val="clustered"/>
        <c:varyColors val="0"/>
        <c:ser>
          <c:idx val="0"/>
          <c:order val="0"/>
          <c:tx>
            <c:v>průměrný čistý příjem</c:v>
          </c:tx>
          <c:spPr>
            <a:solidFill>
              <a:srgbClr val="006AAF"/>
            </a:solidFill>
          </c:spPr>
          <c:invertIfNegative val="0"/>
          <c:dLbls>
            <c:numFmt formatCode="#,##0.0" sourceLinked="0"/>
            <c:spPr>
              <a:solidFill>
                <a:sysClr val="window" lastClr="FFFFFF"/>
              </a:solidFill>
              <a:ln>
                <a:solidFill>
                  <a:srgbClr val="0070C0"/>
                </a:solidFill>
              </a:ln>
            </c:spPr>
            <c:txPr>
              <a:bodyPr/>
              <a:lstStyle/>
              <a:p>
                <a:pPr>
                  <a:defRPr b="1">
                    <a:solidFill>
                      <a:srgbClr val="006AAF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'nominální a reálný růst'!$A$2:$A$10</c:f>
              <c:numCache>
                <c:formatCode>General</c:formatCode>
                <c:ptCount val="9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</c:numCache>
            </c:numRef>
          </c:cat>
          <c:val>
            <c:numRef>
              <c:f>'nominální a reálný růst'!$B$2:$B$10</c:f>
              <c:numCache>
                <c:formatCode>#,##0</c:formatCode>
                <c:ptCount val="9"/>
                <c:pt idx="0">
                  <c:v>109058.82</c:v>
                </c:pt>
                <c:pt idx="1">
                  <c:v>118026.6</c:v>
                </c:pt>
                <c:pt idx="2">
                  <c:v>127956.1</c:v>
                </c:pt>
                <c:pt idx="3">
                  <c:v>139732.75</c:v>
                </c:pt>
                <c:pt idx="4">
                  <c:v>143117.91</c:v>
                </c:pt>
                <c:pt idx="5">
                  <c:v>144596.71000000011</c:v>
                </c:pt>
                <c:pt idx="6">
                  <c:v>147455.97</c:v>
                </c:pt>
                <c:pt idx="7">
                  <c:v>149736.91696</c:v>
                </c:pt>
                <c:pt idx="8">
                  <c:v>153268.80139999968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1723520"/>
        <c:axId val="101729408"/>
      </c:barChart>
      <c:lineChart>
        <c:grouping val="standard"/>
        <c:varyColors val="0"/>
        <c:ser>
          <c:idx val="2"/>
          <c:order val="1"/>
          <c:tx>
            <c:v>reálný růst příjmů</c:v>
          </c:tx>
          <c:spPr>
            <a:ln w="38100">
              <a:solidFill>
                <a:srgbClr val="A01220"/>
              </a:solidFill>
            </a:ln>
          </c:spPr>
          <c:marker>
            <c:symbol val="square"/>
            <c:size val="10"/>
            <c:spPr>
              <a:solidFill>
                <a:srgbClr val="A01220"/>
              </a:solidFill>
              <a:ln>
                <a:solidFill>
                  <a:srgbClr val="A01220"/>
                </a:solidFill>
              </a:ln>
            </c:spPr>
          </c:marker>
          <c:dLbls>
            <c:numFmt formatCode="#,##0.0" sourceLinked="0"/>
            <c:spPr>
              <a:solidFill>
                <a:sysClr val="window" lastClr="FFFFFF"/>
              </a:solidFill>
              <a:ln>
                <a:solidFill>
                  <a:srgbClr val="A01220"/>
                </a:solidFill>
              </a:ln>
            </c:spPr>
            <c:txPr>
              <a:bodyPr/>
              <a:lstStyle/>
              <a:p>
                <a:pPr>
                  <a:defRPr b="1">
                    <a:solidFill>
                      <a:srgbClr val="A01220"/>
                    </a:solidFill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'nominální a reálný růst'!$A$2:$A$8</c:f>
              <c:numCache>
                <c:formatCode>General</c:formatCode>
                <c:ptCount val="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</c:numCache>
            </c:numRef>
          </c:cat>
          <c:val>
            <c:numRef>
              <c:f>'nominální a reálný růst'!$H$2:$H$10</c:f>
              <c:numCache>
                <c:formatCode>0.0</c:formatCode>
                <c:ptCount val="9"/>
                <c:pt idx="0">
                  <c:v>100</c:v>
                </c:pt>
                <c:pt idx="1">
                  <c:v>105.58330123049544</c:v>
                </c:pt>
                <c:pt idx="2">
                  <c:v>111.31651193667938</c:v>
                </c:pt>
                <c:pt idx="3">
                  <c:v>114.29620200004562</c:v>
                </c:pt>
                <c:pt idx="4">
                  <c:v>115.82525932041744</c:v>
                </c:pt>
                <c:pt idx="5">
                  <c:v>115.39250159613405</c:v>
                </c:pt>
                <c:pt idx="6">
                  <c:v>115.46348749603398</c:v>
                </c:pt>
                <c:pt idx="7">
                  <c:v>113.47043563167135</c:v>
                </c:pt>
                <c:pt idx="8">
                  <c:v>114.5376857862185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1733888"/>
        <c:axId val="101731712"/>
      </c:lineChart>
      <c:catAx>
        <c:axId val="101723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ysClr val="window" lastClr="FFFFFF">
                <a:lumMod val="65000"/>
              </a:sysClr>
            </a:solidFill>
          </a:ln>
        </c:spPr>
        <c:crossAx val="101729408"/>
        <c:crosses val="autoZero"/>
        <c:auto val="1"/>
        <c:lblAlgn val="ctr"/>
        <c:lblOffset val="100"/>
        <c:noMultiLvlLbl val="0"/>
      </c:catAx>
      <c:valAx>
        <c:axId val="101729408"/>
        <c:scaling>
          <c:orientation val="minMax"/>
        </c:scaling>
        <c:delete val="0"/>
        <c:axPos val="l"/>
        <c:majorGridlines>
          <c:spPr>
            <a:ln>
              <a:solidFill>
                <a:sysClr val="window" lastClr="FFFFFF">
                  <a:lumMod val="65000"/>
                </a:sys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/>
                  <a:t>Čisté roční příjmy na osobu (</a:t>
                </a:r>
                <a:r>
                  <a:rPr lang="en-US"/>
                  <a:t>v tis. Kč</a:t>
                </a:r>
                <a:r>
                  <a:rPr lang="cs-CZ"/>
                  <a:t>)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7.2877756687222814E-3"/>
              <c:y val="0.1023591524216526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>
            <a:solidFill>
              <a:sysClr val="window" lastClr="FFFFFF">
                <a:lumMod val="65000"/>
              </a:sysClr>
            </a:solidFill>
          </a:ln>
        </c:spPr>
        <c:crossAx val="101723520"/>
        <c:crosses val="autoZero"/>
        <c:crossBetween val="between"/>
        <c:dispUnits>
          <c:builtInUnit val="thousands"/>
        </c:dispUnits>
      </c:valAx>
      <c:valAx>
        <c:axId val="101731712"/>
        <c:scaling>
          <c:orientation val="minMax"/>
          <c:min val="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 dirty="0"/>
                  <a:t>Růst příjmů (</a:t>
                </a:r>
                <a:r>
                  <a:rPr lang="en-US" dirty="0"/>
                  <a:t>v </a:t>
                </a:r>
                <a:r>
                  <a:rPr lang="en-US" dirty="0" smtClean="0"/>
                  <a:t>%</a:t>
                </a:r>
                <a:r>
                  <a:rPr lang="cs-CZ" dirty="0" smtClean="0"/>
                  <a:t>; rok 2005 = 100 %)</a:t>
                </a:r>
              </a:p>
            </c:rich>
          </c:tx>
          <c:layout>
            <c:manualLayout>
              <c:xMode val="edge"/>
              <c:yMode val="edge"/>
              <c:x val="0.96311685426089888"/>
              <c:y val="0.15888034188034211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01733888"/>
        <c:crosses val="max"/>
        <c:crossBetween val="between"/>
      </c:valAx>
      <c:catAx>
        <c:axId val="1017338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01731712"/>
        <c:crosses val="autoZero"/>
        <c:auto val="1"/>
        <c:lblAlgn val="ctr"/>
        <c:lblOffset val="100"/>
        <c:noMultiLvlLbl val="0"/>
      </c:catAx>
      <c:spPr>
        <a:ln>
          <a:noFill/>
        </a:ln>
      </c:spPr>
    </c:plotArea>
    <c:legend>
      <c:legendPos val="b"/>
      <c:layout>
        <c:manualLayout>
          <c:xMode val="edge"/>
          <c:yMode val="edge"/>
          <c:x val="0.10479648692537057"/>
          <c:y val="0.92841140111197618"/>
          <c:w val="0.79040691851565936"/>
          <c:h val="5.8863696253568888E-2"/>
        </c:manualLayout>
      </c:layout>
      <c:overlay val="0"/>
      <c:spPr>
        <a:solidFill>
          <a:sysClr val="window" lastClr="FFFFFF"/>
        </a:solidFill>
        <a:ln>
          <a:solidFill>
            <a:schemeClr val="bg1">
              <a:lumMod val="50000"/>
            </a:schemeClr>
          </a:solidFill>
        </a:ln>
      </c:sp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/>
      </a:pPr>
      <a:endParaRPr lang="cs-CZ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952370121605359"/>
          <c:y val="0.12823617380532887"/>
          <c:w val="0.8752002183484584"/>
          <c:h val="0.738744213605919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List4!$A$28</c:f>
              <c:strCache>
                <c:ptCount val="1"/>
                <c:pt idx="0">
                  <c:v>medián příjmu</c:v>
                </c:pt>
              </c:strCache>
            </c:strRef>
          </c:tx>
          <c:invertIfNegative val="0"/>
          <c:dLbls>
            <c:numFmt formatCode="#,##0.0" sourceLinked="0"/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List4!$B$27:$F$27</c:f>
              <c:strCache>
                <c:ptCount val="5"/>
                <c:pt idx="0">
                  <c:v>zaměstnanci</c:v>
                </c:pt>
                <c:pt idx="1">
                  <c:v>samostatně činní</c:v>
                </c:pt>
                <c:pt idx="2">
                  <c:v>důchodci bez EA členů</c:v>
                </c:pt>
                <c:pt idx="3">
                  <c:v>nezaměstnaní</c:v>
                </c:pt>
                <c:pt idx="4">
                  <c:v>ČR</c:v>
                </c:pt>
              </c:strCache>
            </c:strRef>
          </c:cat>
          <c:val>
            <c:numRef>
              <c:f>List4!$B$28:$F$28</c:f>
              <c:numCache>
                <c:formatCode>0</c:formatCode>
                <c:ptCount val="5"/>
                <c:pt idx="0">
                  <c:v>181404.67</c:v>
                </c:pt>
                <c:pt idx="1">
                  <c:v>159556.67000000001</c:v>
                </c:pt>
                <c:pt idx="2">
                  <c:v>134500</c:v>
                </c:pt>
                <c:pt idx="3">
                  <c:v>72000</c:v>
                </c:pt>
                <c:pt idx="4">
                  <c:v>150345</c:v>
                </c:pt>
              </c:numCache>
            </c:numRef>
          </c:val>
        </c:ser>
        <c:ser>
          <c:idx val="1"/>
          <c:order val="1"/>
          <c:tx>
            <c:strRef>
              <c:f>List4!$A$29</c:f>
              <c:strCache>
                <c:ptCount val="1"/>
                <c:pt idx="0">
                  <c:v>průměrný příjem</c:v>
                </c:pt>
              </c:strCache>
            </c:strRef>
          </c:tx>
          <c:invertIfNegative val="0"/>
          <c:dLbls>
            <c:numFmt formatCode="#,##0.0" sourceLinked="0"/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List4!$B$27:$F$27</c:f>
              <c:strCache>
                <c:ptCount val="5"/>
                <c:pt idx="0">
                  <c:v>zaměstnanci</c:v>
                </c:pt>
                <c:pt idx="1">
                  <c:v>samostatně činní</c:v>
                </c:pt>
                <c:pt idx="2">
                  <c:v>důchodci bez EA členů</c:v>
                </c:pt>
                <c:pt idx="3">
                  <c:v>nezaměstnaní</c:v>
                </c:pt>
                <c:pt idx="4">
                  <c:v>ČR</c:v>
                </c:pt>
              </c:strCache>
            </c:strRef>
          </c:cat>
          <c:val>
            <c:numRef>
              <c:f>List4!$B$29:$F$29</c:f>
              <c:numCache>
                <c:formatCode>0</c:formatCode>
                <c:ptCount val="5"/>
                <c:pt idx="0">
                  <c:v>188144.46</c:v>
                </c:pt>
                <c:pt idx="1">
                  <c:v>178671.97</c:v>
                </c:pt>
                <c:pt idx="2">
                  <c:v>136468.81999999998</c:v>
                </c:pt>
                <c:pt idx="3">
                  <c:v>87617</c:v>
                </c:pt>
                <c:pt idx="4">
                  <c:v>170872.38999999868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1785984"/>
        <c:axId val="101787520"/>
      </c:barChart>
      <c:catAx>
        <c:axId val="1017859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vert="horz"/>
          <a:lstStyle/>
          <a:p>
            <a:pPr>
              <a:defRPr sz="1600"/>
            </a:pPr>
            <a:endParaRPr lang="cs-CZ"/>
          </a:p>
        </c:txPr>
        <c:crossAx val="101787520"/>
        <c:crosses val="autoZero"/>
        <c:auto val="1"/>
        <c:lblAlgn val="ctr"/>
        <c:lblOffset val="100"/>
        <c:noMultiLvlLbl val="0"/>
      </c:catAx>
      <c:valAx>
        <c:axId val="101787520"/>
        <c:scaling>
          <c:orientation val="minMax"/>
          <c:min val="500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Průměr/medián hrubého příjmu, v tis. Kč</a:t>
                </a:r>
              </a:p>
            </c:rich>
          </c:tx>
          <c:overlay val="0"/>
        </c:title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101785984"/>
        <c:crosses val="autoZero"/>
        <c:crossBetween val="between"/>
        <c:majorUnit val="25000"/>
        <c:dispUnits>
          <c:builtInUnit val="thousands"/>
        </c:dispUnits>
      </c:valAx>
    </c:plotArea>
    <c:legend>
      <c:legendPos val="t"/>
      <c:layout>
        <c:manualLayout>
          <c:xMode val="edge"/>
          <c:yMode val="edge"/>
          <c:x val="0.10964759383690525"/>
          <c:y val="2.6265970447728746E-2"/>
          <c:w val="0.86681321084864382"/>
          <c:h val="8.0637294920074792E-2"/>
        </c:manualLayout>
      </c:layout>
      <c:overlay val="0"/>
      <c:spPr>
        <a:ln>
          <a:solidFill>
            <a:schemeClr val="accent1"/>
          </a:solidFill>
        </a:ln>
      </c:spPr>
      <c:txPr>
        <a:bodyPr/>
        <a:lstStyle/>
        <a:p>
          <a:pPr>
            <a:defRPr sz="1600"/>
          </a:pPr>
          <a:endParaRPr lang="cs-CZ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7962962962962965E-2"/>
          <c:y val="0.10425314312562782"/>
          <c:w val="0.89506172839506171"/>
          <c:h val="0.774476483263666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 Základní položky'!$C$22</c:f>
              <c:strCache>
                <c:ptCount val="1"/>
                <c:pt idx="0">
                  <c:v>průměrný příjem </c:v>
                </c:pt>
              </c:strCache>
            </c:strRef>
          </c:tx>
          <c:spPr>
            <a:solidFill>
              <a:srgbClr val="006AAF"/>
            </a:solidFill>
          </c:spPr>
          <c:invertIfNegative val="0"/>
          <c:dLbls>
            <c:numFmt formatCode="#,##0.0" sourceLinked="0"/>
            <c:spPr>
              <a:solidFill>
                <a:prstClr val="white"/>
              </a:solidFill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b="1">
                    <a:solidFill>
                      <a:srgbClr val="006AAF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 Základní položky'!$D$21:$G$21</c:f>
              <c:strCache>
                <c:ptCount val="4"/>
                <c:pt idx="0">
                  <c:v>dom. celkem</c:v>
                </c:pt>
                <c:pt idx="1">
                  <c:v>zaměstnanci</c:v>
                </c:pt>
                <c:pt idx="2">
                  <c:v>samostatně výdělečně činní</c:v>
                </c:pt>
                <c:pt idx="3">
                  <c:v>důchodci bez EA členů</c:v>
                </c:pt>
              </c:strCache>
            </c:strRef>
          </c:cat>
          <c:val>
            <c:numRef>
              <c:f>' Základní položky'!$D$22:$G$22</c:f>
              <c:numCache>
                <c:formatCode>#,##0</c:formatCode>
                <c:ptCount val="4"/>
                <c:pt idx="0">
                  <c:v>153268.8015</c:v>
                </c:pt>
                <c:pt idx="1">
                  <c:v>161089.29819999999</c:v>
                </c:pt>
                <c:pt idx="2">
                  <c:v>170328.23620000001</c:v>
                </c:pt>
                <c:pt idx="3">
                  <c:v>139199.73389999999</c:v>
                </c:pt>
              </c:numCache>
            </c:numRef>
          </c:val>
        </c:ser>
        <c:ser>
          <c:idx val="1"/>
          <c:order val="1"/>
          <c:tx>
            <c:strRef>
              <c:f>' Základní položky'!$C$23</c:f>
              <c:strCache>
                <c:ptCount val="1"/>
                <c:pt idx="0">
                  <c:v>medián příjmu</c:v>
                </c:pt>
              </c:strCache>
            </c:strRef>
          </c:tx>
          <c:spPr>
            <a:solidFill>
              <a:srgbClr val="A01220"/>
            </a:solidFill>
          </c:spPr>
          <c:invertIfNegative val="0"/>
          <c:dLbls>
            <c:numFmt formatCode="#,##0.0" sourceLinked="0"/>
            <c:spPr>
              <a:solidFill>
                <a:prstClr val="white"/>
              </a:solidFill>
              <a:ln>
                <a:solidFill>
                  <a:srgbClr val="A01220"/>
                </a:solidFill>
              </a:ln>
            </c:spPr>
            <c:txPr>
              <a:bodyPr/>
              <a:lstStyle/>
              <a:p>
                <a:pPr>
                  <a:defRPr b="1">
                    <a:solidFill>
                      <a:srgbClr val="A0122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 Základní položky'!$D$21:$G$21</c:f>
              <c:strCache>
                <c:ptCount val="4"/>
                <c:pt idx="0">
                  <c:v>dom. celkem</c:v>
                </c:pt>
                <c:pt idx="1">
                  <c:v>zaměstnanci</c:v>
                </c:pt>
                <c:pt idx="2">
                  <c:v>samostatně výdělečně činní</c:v>
                </c:pt>
                <c:pt idx="3">
                  <c:v>důchodci bez EA členů</c:v>
                </c:pt>
              </c:strCache>
            </c:strRef>
          </c:cat>
          <c:val>
            <c:numRef>
              <c:f>' Základní položky'!$D$23:$G$23</c:f>
              <c:numCache>
                <c:formatCode>#,##0</c:formatCode>
                <c:ptCount val="4"/>
                <c:pt idx="0">
                  <c:v>144968</c:v>
                </c:pt>
                <c:pt idx="1">
                  <c:v>157673</c:v>
                </c:pt>
                <c:pt idx="2">
                  <c:v>158451</c:v>
                </c:pt>
                <c:pt idx="3">
                  <c:v>138075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1838848"/>
        <c:axId val="101840384"/>
      </c:barChart>
      <c:catAx>
        <c:axId val="101838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1840384"/>
        <c:crosses val="autoZero"/>
        <c:auto val="1"/>
        <c:lblAlgn val="ctr"/>
        <c:lblOffset val="100"/>
        <c:noMultiLvlLbl val="0"/>
      </c:catAx>
      <c:valAx>
        <c:axId val="101840384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/>
                  <a:t>Čisté roční příjmy na osobu (v tis. Kč)</a:t>
                </a:r>
              </a:p>
            </c:rich>
          </c:tx>
          <c:layout>
            <c:manualLayout>
              <c:xMode val="edge"/>
              <c:yMode val="edge"/>
              <c:x val="1.5432098765432098E-3"/>
              <c:y val="0.13238006707494895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crossAx val="101838848"/>
        <c:crosses val="autoZero"/>
        <c:crossBetween val="between"/>
        <c:dispUnits>
          <c:builtInUnit val="thousands"/>
        </c:dispUnits>
      </c:valAx>
    </c:plotArea>
    <c:legend>
      <c:legendPos val="t"/>
      <c:layout>
        <c:manualLayout>
          <c:xMode val="edge"/>
          <c:yMode val="edge"/>
          <c:x val="0.10461055215320307"/>
          <c:y val="1.4917695473251032E-2"/>
          <c:w val="0.8836800087489064"/>
          <c:h val="6.056896244450926E-2"/>
        </c:manualLayout>
      </c:layout>
      <c:overlay val="0"/>
      <c:spPr>
        <a:ln>
          <a:solidFill>
            <a:sysClr val="windowText" lastClr="000000">
              <a:tint val="75000"/>
              <a:shade val="95000"/>
              <a:satMod val="105000"/>
            </a:sysClr>
          </a:solidFill>
        </a:ln>
      </c:sp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400"/>
      </a:pPr>
      <a:endParaRPr lang="cs-CZ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6AA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Pt>
            <c:idx val="5"/>
            <c:invertIfNegative val="0"/>
            <c:bubble3D val="0"/>
            <c:spPr>
              <a:solidFill>
                <a:srgbClr val="A01220"/>
              </a:solidFill>
            </c:spPr>
          </c:dPt>
          <c:dPt>
            <c:idx val="6"/>
            <c:invertIfNegative val="0"/>
            <c:bubble3D val="0"/>
            <c:spPr>
              <a:solidFill>
                <a:srgbClr val="A01220"/>
              </a:solidFill>
            </c:spPr>
          </c:dPt>
          <c:dPt>
            <c:idx val="7"/>
            <c:invertIfNegative val="0"/>
            <c:bubble3D val="0"/>
            <c:spPr>
              <a:solidFill>
                <a:srgbClr val="A01220"/>
              </a:solidFill>
            </c:spPr>
          </c:dPt>
          <c:dLbls>
            <c:dLbl>
              <c:idx val="0"/>
              <c:numFmt formatCode="#,##0.0" sourceLinked="0"/>
              <c:spPr>
                <a:solidFill>
                  <a:schemeClr val="bg1"/>
                </a:solidFill>
                <a:ln>
                  <a:solidFill>
                    <a:srgbClr val="9BBB59"/>
                  </a:solidFill>
                </a:ln>
              </c:spPr>
              <c:txPr>
                <a:bodyPr/>
                <a:lstStyle/>
                <a:p>
                  <a:pPr>
                    <a:defRPr b="1">
                      <a:solidFill>
                        <a:schemeClr val="accent3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numFmt formatCode="#,##0.0" sourceLinked="0"/>
              <c:spPr>
                <a:solidFill>
                  <a:schemeClr val="bg1"/>
                </a:solidFill>
                <a:ln>
                  <a:solidFill>
                    <a:srgbClr val="A01220"/>
                  </a:solidFill>
                </a:ln>
              </c:spPr>
              <c:txPr>
                <a:bodyPr/>
                <a:lstStyle/>
                <a:p>
                  <a:pPr>
                    <a:defRPr b="1">
                      <a:solidFill>
                        <a:srgbClr val="A0122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numFmt formatCode="#,##0.0" sourceLinked="0"/>
              <c:spPr>
                <a:solidFill>
                  <a:schemeClr val="bg1"/>
                </a:solidFill>
                <a:ln>
                  <a:solidFill>
                    <a:srgbClr val="A01220"/>
                  </a:solidFill>
                </a:ln>
              </c:spPr>
              <c:txPr>
                <a:bodyPr/>
                <a:lstStyle/>
                <a:p>
                  <a:pPr>
                    <a:defRPr b="1">
                      <a:solidFill>
                        <a:srgbClr val="A0122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numFmt formatCode="#,##0.0" sourceLinked="0"/>
              <c:spPr>
                <a:solidFill>
                  <a:schemeClr val="bg1"/>
                </a:solidFill>
                <a:ln>
                  <a:solidFill>
                    <a:srgbClr val="A01220"/>
                  </a:solidFill>
                </a:ln>
              </c:spPr>
              <c:txPr>
                <a:bodyPr/>
                <a:lstStyle/>
                <a:p>
                  <a:pPr>
                    <a:defRPr b="1">
                      <a:solidFill>
                        <a:srgbClr val="A0122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pPr>
              <a:solidFill>
                <a:schemeClr val="bg1"/>
              </a:solidFill>
              <a:ln>
                <a:solidFill>
                  <a:srgbClr val="006AAF"/>
                </a:solidFill>
              </a:ln>
            </c:spPr>
            <c:txPr>
              <a:bodyPr/>
              <a:lstStyle/>
              <a:p>
                <a:pPr>
                  <a:defRPr b="1">
                    <a:solidFill>
                      <a:srgbClr val="006AAF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 Základní položky'!$N$2:$U$3</c:f>
              <c:multiLvlStrCache>
                <c:ptCount val="8"/>
                <c:lvl>
                  <c:pt idx="1">
                    <c:v>celkem</c:v>
                  </c:pt>
                  <c:pt idx="2">
                    <c:v>1 dítě</c:v>
                  </c:pt>
                  <c:pt idx="3">
                    <c:v>2 děti</c:v>
                  </c:pt>
                  <c:pt idx="4">
                    <c:v>3 a více dětí</c:v>
                  </c:pt>
                  <c:pt idx="5">
                    <c:v>celkem</c:v>
                  </c:pt>
                  <c:pt idx="6">
                    <c:v>1 dítě</c:v>
                  </c:pt>
                  <c:pt idx="7">
                    <c:v>2 a více dětí</c:v>
                  </c:pt>
                </c:lvl>
                <c:lvl>
                  <c:pt idx="0">
                    <c:v>dom. celkem</c:v>
                  </c:pt>
                  <c:pt idx="1">
                    <c:v>úplné rodiny s dětmi</c:v>
                  </c:pt>
                  <c:pt idx="5">
                    <c:v>neúplné rodiny s dětmi</c:v>
                  </c:pt>
                </c:lvl>
              </c:multiLvlStrCache>
            </c:multiLvlStrRef>
          </c:cat>
          <c:val>
            <c:numRef>
              <c:f>' Základní položky'!$N$4:$U$4</c:f>
              <c:numCache>
                <c:formatCode>#,##0</c:formatCode>
                <c:ptCount val="8"/>
                <c:pt idx="0">
                  <c:v>153268.80149999959</c:v>
                </c:pt>
                <c:pt idx="1">
                  <c:v>131505.35819999967</c:v>
                </c:pt>
                <c:pt idx="2">
                  <c:v>152103.29780000017</c:v>
                </c:pt>
                <c:pt idx="3">
                  <c:v>123888.4706</c:v>
                </c:pt>
                <c:pt idx="4">
                  <c:v>99414.223710000006</c:v>
                </c:pt>
                <c:pt idx="5">
                  <c:v>104639.5917</c:v>
                </c:pt>
                <c:pt idx="6">
                  <c:v>117847.7519</c:v>
                </c:pt>
                <c:pt idx="7">
                  <c:v>88063.476389999938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3201792"/>
        <c:axId val="103224064"/>
      </c:barChart>
      <c:catAx>
        <c:axId val="103201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3224064"/>
        <c:crosses val="autoZero"/>
        <c:auto val="1"/>
        <c:lblAlgn val="ctr"/>
        <c:lblOffset val="100"/>
        <c:noMultiLvlLbl val="0"/>
      </c:catAx>
      <c:valAx>
        <c:axId val="103224064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 sz="1400" b="1" i="0" baseline="0" dirty="0" smtClean="0"/>
                  <a:t>Čisté roční příjmy na osobu (v tis. Kč)</a:t>
                </a:r>
                <a:endParaRPr lang="cs-CZ" sz="1400" b="1" i="0" baseline="0" dirty="0"/>
              </a:p>
            </c:rich>
          </c:tx>
          <c:layout/>
          <c:overlay val="0"/>
        </c:title>
        <c:numFmt formatCode="#,##0" sourceLinked="1"/>
        <c:majorTickMark val="out"/>
        <c:minorTickMark val="none"/>
        <c:tickLblPos val="nextTo"/>
        <c:crossAx val="103201792"/>
        <c:crosses val="autoZero"/>
        <c:crossBetween val="between"/>
        <c:majorUnit val="50000"/>
        <c:dispUnits>
          <c:builtInUnit val="thousands"/>
        </c:dispUnits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/>
      </a:pPr>
      <a:endParaRPr lang="cs-CZ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 Základní položky'!$C$62</c:f>
              <c:strCache>
                <c:ptCount val="1"/>
                <c:pt idx="0">
                  <c:v>pracovní příjmy             </c:v>
                </c:pt>
              </c:strCache>
            </c:strRef>
          </c:tx>
          <c:spPr>
            <a:solidFill>
              <a:srgbClr val="A01220"/>
            </a:solidFill>
          </c:spPr>
          <c:invertIfNegative val="0"/>
          <c:dLbls>
            <c:spPr>
              <a:solidFill>
                <a:sysClr val="window" lastClr="FFFFFF"/>
              </a:solidFill>
              <a:ln>
                <a:solidFill>
                  <a:srgbClr val="A01220"/>
                </a:solidFill>
              </a:ln>
            </c:spPr>
            <c:txPr>
              <a:bodyPr/>
              <a:lstStyle/>
              <a:p>
                <a:pPr>
                  <a:defRPr b="1">
                    <a:solidFill>
                      <a:srgbClr val="A0122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 Základní položky'!$D$61:$F$61</c:f>
              <c:strCache>
                <c:ptCount val="3"/>
                <c:pt idx="0">
                  <c:v>dom. celkem</c:v>
                </c:pt>
                <c:pt idx="1">
                  <c:v>úplné rodiny s dětmi</c:v>
                </c:pt>
                <c:pt idx="2">
                  <c:v>neúplné rodiny s dětmi</c:v>
                </c:pt>
              </c:strCache>
            </c:strRef>
          </c:cat>
          <c:val>
            <c:numRef>
              <c:f>' Základní položky'!$D$62:$F$62</c:f>
              <c:numCache>
                <c:formatCode>0.0</c:formatCode>
                <c:ptCount val="3"/>
                <c:pt idx="0">
                  <c:v>73.099999999999994</c:v>
                </c:pt>
                <c:pt idx="1">
                  <c:v>88.8</c:v>
                </c:pt>
                <c:pt idx="2">
                  <c:v>67.900000000000006</c:v>
                </c:pt>
              </c:numCache>
            </c:numRef>
          </c:val>
        </c:ser>
        <c:ser>
          <c:idx val="1"/>
          <c:order val="1"/>
          <c:tx>
            <c:strRef>
              <c:f>' Základní položky'!$C$63</c:f>
              <c:strCache>
                <c:ptCount val="1"/>
                <c:pt idx="0">
                  <c:v>sociální příjmy             </c:v>
                </c:pt>
              </c:strCache>
            </c:strRef>
          </c:tx>
          <c:spPr>
            <a:solidFill>
              <a:srgbClr val="006AAF"/>
            </a:solidFill>
          </c:spPr>
          <c:invertIfNegative val="0"/>
          <c:dLbls>
            <c:spPr>
              <a:solidFill>
                <a:sysClr val="window" lastClr="FFFFFF"/>
              </a:solidFill>
              <a:ln>
                <a:solidFill>
                  <a:srgbClr val="006AAF"/>
                </a:solidFill>
              </a:ln>
            </c:spPr>
            <c:txPr>
              <a:bodyPr/>
              <a:lstStyle/>
              <a:p>
                <a:pPr>
                  <a:defRPr b="1">
                    <a:solidFill>
                      <a:srgbClr val="006AAF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 Základní položky'!$D$61:$F$61</c:f>
              <c:strCache>
                <c:ptCount val="3"/>
                <c:pt idx="0">
                  <c:v>dom. celkem</c:v>
                </c:pt>
                <c:pt idx="1">
                  <c:v>úplné rodiny s dětmi</c:v>
                </c:pt>
                <c:pt idx="2">
                  <c:v>neúplné rodiny s dětmi</c:v>
                </c:pt>
              </c:strCache>
            </c:strRef>
          </c:cat>
          <c:val>
            <c:numRef>
              <c:f>' Základní položky'!$D$63:$F$63</c:f>
              <c:numCache>
                <c:formatCode>0.0</c:formatCode>
                <c:ptCount val="3"/>
                <c:pt idx="0">
                  <c:v>23.8</c:v>
                </c:pt>
                <c:pt idx="1">
                  <c:v>8.9</c:v>
                </c:pt>
                <c:pt idx="2">
                  <c:v>19.7</c:v>
                </c:pt>
              </c:numCache>
            </c:numRef>
          </c:val>
        </c:ser>
        <c:ser>
          <c:idx val="2"/>
          <c:order val="2"/>
          <c:tx>
            <c:strRef>
              <c:f>' Základní položky'!$C$64</c:f>
              <c:strCache>
                <c:ptCount val="1"/>
                <c:pt idx="0">
                  <c:v>ostatní příjmy              </c:v>
                </c:pt>
              </c:strCache>
            </c:strRef>
          </c:tx>
          <c:invertIfNegative val="0"/>
          <c:dLbls>
            <c:spPr>
              <a:solidFill>
                <a:sysClr val="window" lastClr="FFFFFF"/>
              </a:solidFill>
              <a:ln>
                <a:solidFill>
                  <a:schemeClr val="accent3"/>
                </a:solidFill>
              </a:ln>
            </c:spPr>
            <c:txPr>
              <a:bodyPr/>
              <a:lstStyle/>
              <a:p>
                <a:pPr>
                  <a:defRPr b="1">
                    <a:solidFill>
                      <a:schemeClr val="accent3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 Základní položky'!$D$61:$F$61</c:f>
              <c:strCache>
                <c:ptCount val="3"/>
                <c:pt idx="0">
                  <c:v>dom. celkem</c:v>
                </c:pt>
                <c:pt idx="1">
                  <c:v>úplné rodiny s dětmi</c:v>
                </c:pt>
                <c:pt idx="2">
                  <c:v>neúplné rodiny s dětmi</c:v>
                </c:pt>
              </c:strCache>
            </c:strRef>
          </c:cat>
          <c:val>
            <c:numRef>
              <c:f>' Základní položky'!$D$64:$F$64</c:f>
              <c:numCache>
                <c:formatCode>0.0</c:formatCode>
                <c:ptCount val="3"/>
                <c:pt idx="0">
                  <c:v>3.1</c:v>
                </c:pt>
                <c:pt idx="1">
                  <c:v>2.2999999999999998</c:v>
                </c:pt>
                <c:pt idx="2">
                  <c:v>12.3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8803200"/>
        <c:axId val="108804736"/>
      </c:barChart>
      <c:catAx>
        <c:axId val="108803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8804736"/>
        <c:crosses val="autoZero"/>
        <c:auto val="1"/>
        <c:lblAlgn val="ctr"/>
        <c:lblOffset val="100"/>
        <c:noMultiLvlLbl val="0"/>
      </c:catAx>
      <c:valAx>
        <c:axId val="108804736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out"/>
        <c:minorTickMark val="none"/>
        <c:tickLblPos val="nextTo"/>
        <c:crossAx val="10880320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8.6117429765723744E-2"/>
          <c:y val="1.5432098765432124E-2"/>
          <c:w val="0.86480217750559096"/>
          <c:h val="5.5256229545380904E-2"/>
        </c:manualLayout>
      </c:layout>
      <c:overlay val="0"/>
      <c:spPr>
        <a:solidFill>
          <a:sysClr val="window" lastClr="FFFFFF"/>
        </a:solidFill>
        <a:ln>
          <a:solidFill>
            <a:schemeClr val="bg1">
              <a:lumMod val="50000"/>
            </a:schemeClr>
          </a:solidFill>
        </a:ln>
      </c:sp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400"/>
      </a:pPr>
      <a:endParaRPr lang="cs-CZ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 Subjektivní pocity'!$V$4</c:f>
              <c:strCache>
                <c:ptCount val="1"/>
                <c:pt idx="0">
                  <c:v>s obtížemi</c:v>
                </c:pt>
              </c:strCache>
            </c:strRef>
          </c:tx>
          <c:spPr>
            <a:solidFill>
              <a:srgbClr val="A01220"/>
            </a:solidFill>
          </c:spPr>
          <c:invertIfNegative val="0"/>
          <c:dLbls>
            <c:spPr>
              <a:solidFill>
                <a:sysClr val="window" lastClr="FFFFFF"/>
              </a:solidFill>
              <a:ln>
                <a:solidFill>
                  <a:srgbClr val="A01220"/>
                </a:solidFill>
              </a:ln>
            </c:spPr>
            <c:txPr>
              <a:bodyPr/>
              <a:lstStyle/>
              <a:p>
                <a:pPr>
                  <a:defRPr b="1">
                    <a:solidFill>
                      <a:srgbClr val="A0122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 Subjektivní pocity'!$W$2:$AD$3</c:f>
              <c:multiLvlStrCache>
                <c:ptCount val="8"/>
                <c:lvl>
                  <c:pt idx="1">
                    <c:v>celkem</c:v>
                  </c:pt>
                  <c:pt idx="2">
                    <c:v>1 dítě</c:v>
                  </c:pt>
                  <c:pt idx="3">
                    <c:v>2 děti</c:v>
                  </c:pt>
                  <c:pt idx="4">
                    <c:v>3 a více dětí</c:v>
                  </c:pt>
                  <c:pt idx="5">
                    <c:v>celkem</c:v>
                  </c:pt>
                  <c:pt idx="6">
                    <c:v>1 dítě</c:v>
                  </c:pt>
                  <c:pt idx="7">
                    <c:v>2 a více dětí</c:v>
                  </c:pt>
                </c:lvl>
                <c:lvl>
                  <c:pt idx="0">
                    <c:v>dom. celkem</c:v>
                  </c:pt>
                  <c:pt idx="1">
                    <c:v>úplné rodiny s dětmi</c:v>
                  </c:pt>
                  <c:pt idx="5">
                    <c:v>neúplné rodiny s dětmi</c:v>
                  </c:pt>
                </c:lvl>
              </c:multiLvlStrCache>
            </c:multiLvlStrRef>
          </c:cat>
          <c:val>
            <c:numRef>
              <c:f>' Subjektivní pocity'!$W$4:$AD$4</c:f>
              <c:numCache>
                <c:formatCode>#,##0.0</c:formatCode>
                <c:ptCount val="8"/>
                <c:pt idx="0">
                  <c:v>31.204900000000031</c:v>
                </c:pt>
                <c:pt idx="1">
                  <c:v>28.8993</c:v>
                </c:pt>
                <c:pt idx="2">
                  <c:v>26.901700000000002</c:v>
                </c:pt>
                <c:pt idx="3">
                  <c:v>27.376100000000001</c:v>
                </c:pt>
                <c:pt idx="4">
                  <c:v>44.533300000000011</c:v>
                </c:pt>
                <c:pt idx="5">
                  <c:v>54.642800000000008</c:v>
                </c:pt>
                <c:pt idx="6">
                  <c:v>49.697700000000012</c:v>
                </c:pt>
                <c:pt idx="7">
                  <c:v>63.598800000000011</c:v>
                </c:pt>
              </c:numCache>
            </c:numRef>
          </c:val>
        </c:ser>
        <c:ser>
          <c:idx val="1"/>
          <c:order val="1"/>
          <c:tx>
            <c:strRef>
              <c:f>' Subjektivní pocity'!$V$5</c:f>
              <c:strCache>
                <c:ptCount val="1"/>
                <c:pt idx="0">
                  <c:v>s menšími obtížemi, docela snadno</c:v>
                </c:pt>
              </c:strCache>
            </c:strRef>
          </c:tx>
          <c:spPr>
            <a:solidFill>
              <a:srgbClr val="006AAF"/>
            </a:solidFill>
          </c:spPr>
          <c:invertIfNegative val="0"/>
          <c:dLbls>
            <c:spPr>
              <a:solidFill>
                <a:sysClr val="window" lastClr="FFFFFF"/>
              </a:solidFill>
              <a:ln>
                <a:solidFill>
                  <a:srgbClr val="006AAF"/>
                </a:solidFill>
              </a:ln>
            </c:spPr>
            <c:txPr>
              <a:bodyPr/>
              <a:lstStyle/>
              <a:p>
                <a:pPr>
                  <a:defRPr b="1">
                    <a:solidFill>
                      <a:srgbClr val="006AAF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 Subjektivní pocity'!$W$2:$AD$3</c:f>
              <c:multiLvlStrCache>
                <c:ptCount val="8"/>
                <c:lvl>
                  <c:pt idx="1">
                    <c:v>celkem</c:v>
                  </c:pt>
                  <c:pt idx="2">
                    <c:v>1 dítě</c:v>
                  </c:pt>
                  <c:pt idx="3">
                    <c:v>2 děti</c:v>
                  </c:pt>
                  <c:pt idx="4">
                    <c:v>3 a více dětí</c:v>
                  </c:pt>
                  <c:pt idx="5">
                    <c:v>celkem</c:v>
                  </c:pt>
                  <c:pt idx="6">
                    <c:v>1 dítě</c:v>
                  </c:pt>
                  <c:pt idx="7">
                    <c:v>2 a více dětí</c:v>
                  </c:pt>
                </c:lvl>
                <c:lvl>
                  <c:pt idx="0">
                    <c:v>dom. celkem</c:v>
                  </c:pt>
                  <c:pt idx="1">
                    <c:v>úplné rodiny s dětmi</c:v>
                  </c:pt>
                  <c:pt idx="5">
                    <c:v>neúplné rodiny s dětmi</c:v>
                  </c:pt>
                </c:lvl>
              </c:multiLvlStrCache>
            </c:multiLvlStrRef>
          </c:cat>
          <c:val>
            <c:numRef>
              <c:f>' Subjektivní pocity'!$W$5:$AD$5</c:f>
              <c:numCache>
                <c:formatCode>#,##0.0</c:formatCode>
                <c:ptCount val="8"/>
                <c:pt idx="0">
                  <c:v>60.245900000000013</c:v>
                </c:pt>
                <c:pt idx="1">
                  <c:v>63.579300000000003</c:v>
                </c:pt>
                <c:pt idx="2">
                  <c:v>64.6815</c:v>
                </c:pt>
                <c:pt idx="3">
                  <c:v>65.693899999999999</c:v>
                </c:pt>
                <c:pt idx="4">
                  <c:v>49.412700000000001</c:v>
                </c:pt>
                <c:pt idx="5">
                  <c:v>40.8367</c:v>
                </c:pt>
                <c:pt idx="6">
                  <c:v>45.485800000000005</c:v>
                </c:pt>
                <c:pt idx="7">
                  <c:v>32.416699999999999</c:v>
                </c:pt>
              </c:numCache>
            </c:numRef>
          </c:val>
        </c:ser>
        <c:ser>
          <c:idx val="2"/>
          <c:order val="2"/>
          <c:tx>
            <c:strRef>
              <c:f>' Subjektivní pocity'!$V$6</c:f>
              <c:strCache>
                <c:ptCount val="1"/>
                <c:pt idx="0">
                  <c:v>snadno</c:v>
                </c:pt>
              </c:strCache>
            </c:strRef>
          </c:tx>
          <c:invertIfNegative val="0"/>
          <c:dLbls>
            <c:spPr>
              <a:solidFill>
                <a:sysClr val="window" lastClr="FFFFFF"/>
              </a:solidFill>
              <a:ln>
                <a:solidFill>
                  <a:schemeClr val="accent3"/>
                </a:solidFill>
              </a:ln>
            </c:spPr>
            <c:txPr>
              <a:bodyPr/>
              <a:lstStyle/>
              <a:p>
                <a:pPr>
                  <a:defRPr b="1">
                    <a:solidFill>
                      <a:schemeClr val="accent3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 Subjektivní pocity'!$W$2:$AD$3</c:f>
              <c:multiLvlStrCache>
                <c:ptCount val="8"/>
                <c:lvl>
                  <c:pt idx="1">
                    <c:v>celkem</c:v>
                  </c:pt>
                  <c:pt idx="2">
                    <c:v>1 dítě</c:v>
                  </c:pt>
                  <c:pt idx="3">
                    <c:v>2 děti</c:v>
                  </c:pt>
                  <c:pt idx="4">
                    <c:v>3 a více dětí</c:v>
                  </c:pt>
                  <c:pt idx="5">
                    <c:v>celkem</c:v>
                  </c:pt>
                  <c:pt idx="6">
                    <c:v>1 dítě</c:v>
                  </c:pt>
                  <c:pt idx="7">
                    <c:v>2 a více dětí</c:v>
                  </c:pt>
                </c:lvl>
                <c:lvl>
                  <c:pt idx="0">
                    <c:v>dom. celkem</c:v>
                  </c:pt>
                  <c:pt idx="1">
                    <c:v>úplné rodiny s dětmi</c:v>
                  </c:pt>
                  <c:pt idx="5">
                    <c:v>neúplné rodiny s dětmi</c:v>
                  </c:pt>
                </c:lvl>
              </c:multiLvlStrCache>
            </c:multiLvlStrRef>
          </c:cat>
          <c:val>
            <c:numRef>
              <c:f>' Subjektivní pocity'!$W$6:$AD$6</c:f>
              <c:numCache>
                <c:formatCode>#,##0.0</c:formatCode>
                <c:ptCount val="8"/>
                <c:pt idx="0">
                  <c:v>8.549199999999999</c:v>
                </c:pt>
                <c:pt idx="1">
                  <c:v>7.5213999999999999</c:v>
                </c:pt>
                <c:pt idx="2">
                  <c:v>8.4168000000000003</c:v>
                </c:pt>
                <c:pt idx="3">
                  <c:v>6.9300000000000024</c:v>
                </c:pt>
                <c:pt idx="4">
                  <c:v>6.0539999999999985</c:v>
                </c:pt>
                <c:pt idx="5">
                  <c:v>4.5206</c:v>
                </c:pt>
                <c:pt idx="6">
                  <c:v>4.8166000000000002</c:v>
                </c:pt>
                <c:pt idx="7">
                  <c:v>3.9843999999999999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overlap val="100"/>
        <c:axId val="108840832"/>
        <c:axId val="108842368"/>
      </c:barChart>
      <c:catAx>
        <c:axId val="108840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8842368"/>
        <c:crosses val="autoZero"/>
        <c:auto val="1"/>
        <c:lblAlgn val="ctr"/>
        <c:lblOffset val="100"/>
        <c:noMultiLvlLbl val="0"/>
      </c:catAx>
      <c:valAx>
        <c:axId val="108842368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out"/>
        <c:minorTickMark val="none"/>
        <c:tickLblPos val="nextTo"/>
        <c:crossAx val="10884083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7.7436813453873932E-2"/>
          <c:y val="1.5432098765432124E-2"/>
          <c:w val="0.89450908914163385"/>
          <c:h val="5.5256229545380904E-2"/>
        </c:manualLayout>
      </c:layout>
      <c:overlay val="0"/>
      <c:spPr>
        <a:solidFill>
          <a:sysClr val="window" lastClr="FFFFFF"/>
        </a:solidFill>
        <a:ln>
          <a:solidFill>
            <a:sysClr val="windowText" lastClr="000000">
              <a:tint val="75000"/>
              <a:shade val="95000"/>
              <a:satMod val="105000"/>
            </a:sysClr>
          </a:solidFill>
        </a:ln>
      </c:sp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400"/>
      </a:pPr>
      <a:endParaRPr lang="cs-CZ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5306068998636603E-2"/>
          <c:y val="0.11984189161239137"/>
          <c:w val="0.80499137302792889"/>
          <c:h val="0.763700578853062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List1!$A$3</c:f>
              <c:strCache>
                <c:ptCount val="1"/>
                <c:pt idx="0">
                  <c:v>míra chudoby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2.7557704911879899E-3"/>
                  <c:y val="0.212623717205075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List1!$B$1:$I$1</c:f>
              <c:numCache>
                <c:formatCode>General</c:formatCod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numCache>
            </c:numRef>
          </c:cat>
          <c:val>
            <c:numRef>
              <c:f>List1!$B$3:$I$3</c:f>
              <c:numCache>
                <c:formatCode>General</c:formatCode>
                <c:ptCount val="8"/>
                <c:pt idx="0">
                  <c:v>10.360000000000024</c:v>
                </c:pt>
                <c:pt idx="1">
                  <c:v>9.9</c:v>
                </c:pt>
                <c:pt idx="2">
                  <c:v>9.6</c:v>
                </c:pt>
                <c:pt idx="3">
                  <c:v>9</c:v>
                </c:pt>
                <c:pt idx="4">
                  <c:v>8.6</c:v>
                </c:pt>
                <c:pt idx="5">
                  <c:v>9</c:v>
                </c:pt>
                <c:pt idx="6">
                  <c:v>9.8000000000000007</c:v>
                </c:pt>
                <c:pt idx="7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9182976"/>
        <c:axId val="109184512"/>
      </c:barChart>
      <c:lineChart>
        <c:grouping val="standard"/>
        <c:varyColors val="0"/>
        <c:ser>
          <c:idx val="1"/>
          <c:order val="1"/>
          <c:tx>
            <c:strRef>
              <c:f>List1!$A$2</c:f>
              <c:strCache>
                <c:ptCount val="1"/>
                <c:pt idx="0">
                  <c:v>hranice chudoby</c:v>
                </c:pt>
              </c:strCache>
            </c:strRef>
          </c:tx>
          <c:spPr>
            <a:ln w="50800"/>
          </c:spP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List1!$C$1:$H$1</c:f>
              <c:numCache>
                <c:formatCode>General</c:formatCode>
                <c:ptCount val="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</c:numCache>
            </c:numRef>
          </c:cat>
          <c:val>
            <c:numRef>
              <c:f>List1!$B$2:$I$2</c:f>
              <c:numCache>
                <c:formatCode>General</c:formatCode>
                <c:ptCount val="8"/>
                <c:pt idx="0">
                  <c:v>80986</c:v>
                </c:pt>
                <c:pt idx="1">
                  <c:v>85806</c:v>
                </c:pt>
                <c:pt idx="2">
                  <c:v>92212</c:v>
                </c:pt>
                <c:pt idx="3">
                  <c:v>101083</c:v>
                </c:pt>
                <c:pt idx="4">
                  <c:v>109184</c:v>
                </c:pt>
                <c:pt idx="5">
                  <c:v>111953</c:v>
                </c:pt>
                <c:pt idx="6">
                  <c:v>113040</c:v>
                </c:pt>
                <c:pt idx="7">
                  <c:v>114953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9193088"/>
        <c:axId val="109186432"/>
      </c:lineChart>
      <c:catAx>
        <c:axId val="109182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endParaRPr lang="cs-CZ"/>
          </a:p>
        </c:txPr>
        <c:crossAx val="109184512"/>
        <c:crosses val="autoZero"/>
        <c:auto val="1"/>
        <c:lblAlgn val="ctr"/>
        <c:lblOffset val="100"/>
        <c:noMultiLvlLbl val="0"/>
      </c:catAx>
      <c:valAx>
        <c:axId val="109184512"/>
        <c:scaling>
          <c:orientation val="minMax"/>
          <c:max val="10.5"/>
          <c:min val="8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Míra chudoby, v %</a:t>
                </a:r>
              </a:p>
            </c:rich>
          </c:tx>
          <c:overlay val="0"/>
        </c:title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Arial" pitchFamily="34" charset="0"/>
                <a:cs typeface="Arial" pitchFamily="34" charset="0"/>
              </a:defRPr>
            </a:pPr>
            <a:endParaRPr lang="cs-CZ"/>
          </a:p>
        </c:txPr>
        <c:crossAx val="109182976"/>
        <c:crosses val="autoZero"/>
        <c:crossBetween val="between"/>
      </c:valAx>
      <c:valAx>
        <c:axId val="109186432"/>
        <c:scaling>
          <c:orientation val="minMax"/>
          <c:max val="120000"/>
          <c:min val="8000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cs-CZ" sz="1600"/>
                  <a:t>Hranice</a:t>
                </a:r>
                <a:r>
                  <a:rPr lang="cs-CZ" sz="1600" baseline="0"/>
                  <a:t> chudoby</a:t>
                </a:r>
                <a:r>
                  <a:rPr lang="en-US" sz="1600"/>
                  <a:t>, v </a:t>
                </a:r>
                <a:r>
                  <a:rPr lang="cs-CZ" sz="1600"/>
                  <a:t>tis. Kč</a:t>
                </a:r>
                <a:endParaRPr lang="en-US" sz="1600"/>
              </a:p>
            </c:rich>
          </c:tx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Arial" pitchFamily="34" charset="0"/>
                <a:cs typeface="Arial" pitchFamily="34" charset="0"/>
              </a:defRPr>
            </a:pPr>
            <a:endParaRPr lang="cs-CZ"/>
          </a:p>
        </c:txPr>
        <c:crossAx val="109193088"/>
        <c:crosses val="max"/>
        <c:crossBetween val="between"/>
        <c:dispUnits>
          <c:builtInUnit val="thousands"/>
        </c:dispUnits>
      </c:valAx>
      <c:catAx>
        <c:axId val="1091930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09186432"/>
        <c:crosses val="autoZero"/>
        <c:auto val="1"/>
        <c:lblAlgn val="ctr"/>
        <c:lblOffset val="100"/>
        <c:noMultiLvlLbl val="0"/>
      </c:catAx>
    </c:plotArea>
    <c:legend>
      <c:legendPos val="t"/>
      <c:layout>
        <c:manualLayout>
          <c:xMode val="edge"/>
          <c:yMode val="edge"/>
          <c:x val="8.4666817040599765E-2"/>
          <c:y val="1.4904450151949109E-2"/>
          <c:w val="0.80448654625251559"/>
          <c:h val="6.8799489571481423E-2"/>
        </c:manualLayout>
      </c:layout>
      <c:overlay val="0"/>
      <c:spPr>
        <a:ln>
          <a:solidFill>
            <a:schemeClr val="accent1"/>
          </a:solidFill>
        </a:ln>
      </c:spPr>
      <c:txPr>
        <a:bodyPr/>
        <a:lstStyle/>
        <a:p>
          <a:pPr>
            <a:defRPr sz="1600">
              <a:latin typeface="Arial" pitchFamily="34" charset="0"/>
              <a:cs typeface="Arial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6AAF"/>
            </a:solidFill>
          </c:spPr>
          <c:invertIfNegative val="0"/>
          <c:dLbls>
            <c:spPr>
              <a:solidFill>
                <a:sysClr val="window" lastClr="FFFFFF"/>
              </a:solidFill>
              <a:ln>
                <a:solidFill>
                  <a:srgbClr val="006AAF"/>
                </a:solidFill>
              </a:ln>
            </c:spPr>
            <c:txPr>
              <a:bodyPr/>
              <a:lstStyle/>
              <a:p>
                <a:pPr>
                  <a:defRPr b="1">
                    <a:solidFill>
                      <a:srgbClr val="006AAF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data_graf!$B$1:$K$1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data_graf!$B$3:$K$3</c:f>
              <c:numCache>
                <c:formatCode>0.0</c:formatCode>
                <c:ptCount val="10"/>
                <c:pt idx="0">
                  <c:v>10.360000000000024</c:v>
                </c:pt>
                <c:pt idx="1">
                  <c:v>9.9</c:v>
                </c:pt>
                <c:pt idx="2">
                  <c:v>9.6</c:v>
                </c:pt>
                <c:pt idx="3">
                  <c:v>9</c:v>
                </c:pt>
                <c:pt idx="4">
                  <c:v>8.6</c:v>
                </c:pt>
                <c:pt idx="5">
                  <c:v>9</c:v>
                </c:pt>
                <c:pt idx="6">
                  <c:v>9.8000000000000007</c:v>
                </c:pt>
                <c:pt idx="7">
                  <c:v>9.6</c:v>
                </c:pt>
                <c:pt idx="8">
                  <c:v>8.5957000000000008</c:v>
                </c:pt>
                <c:pt idx="9">
                  <c:v>9.7200000000000006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109238144"/>
        <c:axId val="109239680"/>
      </c:barChart>
      <c:catAx>
        <c:axId val="109238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9239680"/>
        <c:crosses val="autoZero"/>
        <c:auto val="1"/>
        <c:lblAlgn val="ctr"/>
        <c:lblOffset val="100"/>
        <c:noMultiLvlLbl val="0"/>
      </c:catAx>
      <c:valAx>
        <c:axId val="109239680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 dirty="0" smtClean="0"/>
                  <a:t>Podíl</a:t>
                </a:r>
                <a:r>
                  <a:rPr lang="cs-CZ" baseline="0" dirty="0" smtClean="0"/>
                  <a:t> osob ohrožených příjmovou chudobou (v %)</a:t>
                </a:r>
                <a:endParaRPr lang="cs-CZ" dirty="0"/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crossAx val="10923814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/>
      </a:pPr>
      <a:endParaRPr lang="cs-CZ"/>
    </a:p>
  </c:tx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BA99E5-A3F0-4B42-8746-AC0756FC4278}" type="doc">
      <dgm:prSet loTypeId="urn:microsoft.com/office/officeart/2005/8/layout/venn1" loCatId="relationship" qsTypeId="urn:microsoft.com/office/officeart/2005/8/quickstyle/simple1#1" qsCatId="simple" csTypeId="urn:microsoft.com/office/officeart/2005/8/colors/colorful1#1" csCatId="colorful" phldr="1"/>
      <dgm:spPr/>
    </dgm:pt>
    <dgm:pt modelId="{3FC8A499-8F0D-4775-A981-8078B2427BC9}">
      <dgm:prSet phldrT="[Text]" custT="1"/>
      <dgm:spPr>
        <a:solidFill>
          <a:srgbClr val="006AAF">
            <a:alpha val="60000"/>
          </a:srgbClr>
        </a:solidFill>
        <a:ln w="31750">
          <a:solidFill>
            <a:schemeClr val="tx1"/>
          </a:solidFill>
        </a:ln>
      </dgm:spPr>
      <dgm:t>
        <a:bodyPr/>
        <a:lstStyle/>
        <a:p>
          <a:endParaRPr lang="cs-CZ" sz="2800" dirty="0"/>
        </a:p>
      </dgm:t>
    </dgm:pt>
    <dgm:pt modelId="{C2E7D1C4-FDD5-4EE6-9C95-DF29AAFEE541}" type="parTrans" cxnId="{1F748DD6-4EC9-424D-9175-78C610A67827}">
      <dgm:prSet/>
      <dgm:spPr/>
      <dgm:t>
        <a:bodyPr/>
        <a:lstStyle/>
        <a:p>
          <a:endParaRPr lang="cs-CZ"/>
        </a:p>
      </dgm:t>
    </dgm:pt>
    <dgm:pt modelId="{ACBDB3A7-2EBC-4F94-BC90-ACEA4B7FE173}" type="sibTrans" cxnId="{1F748DD6-4EC9-424D-9175-78C610A67827}">
      <dgm:prSet/>
      <dgm:spPr/>
      <dgm:t>
        <a:bodyPr/>
        <a:lstStyle/>
        <a:p>
          <a:endParaRPr lang="cs-CZ"/>
        </a:p>
      </dgm:t>
    </dgm:pt>
    <dgm:pt modelId="{96CF2E8F-065E-4E3E-8E55-B2CD3F00A5C9}">
      <dgm:prSet phldrT="[Text]" custT="1"/>
      <dgm:spPr>
        <a:solidFill>
          <a:srgbClr val="A01220">
            <a:alpha val="60000"/>
          </a:srgbClr>
        </a:solidFill>
        <a:ln w="31750">
          <a:solidFill>
            <a:schemeClr val="tx1"/>
          </a:solidFill>
        </a:ln>
      </dgm:spPr>
      <dgm:t>
        <a:bodyPr/>
        <a:lstStyle/>
        <a:p>
          <a:endParaRPr lang="cs-CZ" sz="2000" dirty="0"/>
        </a:p>
      </dgm:t>
    </dgm:pt>
    <dgm:pt modelId="{A7BF7EA2-2F69-488D-A493-78D14B8DD033}" type="parTrans" cxnId="{39B93AC9-2B17-4215-B088-86015B312A36}">
      <dgm:prSet/>
      <dgm:spPr/>
      <dgm:t>
        <a:bodyPr/>
        <a:lstStyle/>
        <a:p>
          <a:endParaRPr lang="cs-CZ"/>
        </a:p>
      </dgm:t>
    </dgm:pt>
    <dgm:pt modelId="{3535DAB9-72B1-4E71-8968-65602A4F3E60}" type="sibTrans" cxnId="{39B93AC9-2B17-4215-B088-86015B312A36}">
      <dgm:prSet/>
      <dgm:spPr/>
      <dgm:t>
        <a:bodyPr/>
        <a:lstStyle/>
        <a:p>
          <a:endParaRPr lang="cs-CZ"/>
        </a:p>
      </dgm:t>
    </dgm:pt>
    <dgm:pt modelId="{0EEE4378-C7A6-4006-8079-484F9BF8CC82}">
      <dgm:prSet phldrT="[Text]"/>
      <dgm:spPr>
        <a:solidFill>
          <a:schemeClr val="accent3">
            <a:alpha val="60000"/>
          </a:schemeClr>
        </a:solidFill>
        <a:ln w="31750">
          <a:solidFill>
            <a:schemeClr val="tx1"/>
          </a:solidFill>
        </a:ln>
      </dgm:spPr>
      <dgm:t>
        <a:bodyPr/>
        <a:lstStyle/>
        <a:p>
          <a:endParaRPr lang="cs-CZ" dirty="0"/>
        </a:p>
      </dgm:t>
    </dgm:pt>
    <dgm:pt modelId="{294F719E-A29B-4B52-BE38-4C4FE9399EA5}" type="sibTrans" cxnId="{4C74E430-A34D-418D-85CE-D432A30408A3}">
      <dgm:prSet/>
      <dgm:spPr/>
      <dgm:t>
        <a:bodyPr/>
        <a:lstStyle/>
        <a:p>
          <a:endParaRPr lang="cs-CZ"/>
        </a:p>
      </dgm:t>
    </dgm:pt>
    <dgm:pt modelId="{B2A08CF6-A2B5-4C11-96A7-D50288F93D51}" type="parTrans" cxnId="{4C74E430-A34D-418D-85CE-D432A30408A3}">
      <dgm:prSet/>
      <dgm:spPr/>
      <dgm:t>
        <a:bodyPr/>
        <a:lstStyle/>
        <a:p>
          <a:endParaRPr lang="cs-CZ"/>
        </a:p>
      </dgm:t>
    </dgm:pt>
    <dgm:pt modelId="{D1199D23-B7CA-4E22-9AB1-B623DF33412D}" type="pres">
      <dgm:prSet presAssocID="{52BA99E5-A3F0-4B42-8746-AC0756FC4278}" presName="compositeShape" presStyleCnt="0">
        <dgm:presLayoutVars>
          <dgm:chMax val="7"/>
          <dgm:dir/>
          <dgm:resizeHandles val="exact"/>
        </dgm:presLayoutVars>
      </dgm:prSet>
      <dgm:spPr/>
    </dgm:pt>
    <dgm:pt modelId="{A8C210A3-49B0-4DA1-9135-F8094B076035}" type="pres">
      <dgm:prSet presAssocID="{3FC8A499-8F0D-4775-A981-8078B2427BC9}" presName="circ1" presStyleLbl="vennNode1" presStyleIdx="0" presStyleCnt="3" custScaleX="138438" custScaleY="130845" custLinFactNeighborX="-51669" custLinFactNeighborY="4133"/>
      <dgm:spPr/>
      <dgm:t>
        <a:bodyPr/>
        <a:lstStyle/>
        <a:p>
          <a:endParaRPr lang="cs-CZ"/>
        </a:p>
      </dgm:t>
    </dgm:pt>
    <dgm:pt modelId="{78F5CEDE-4415-4391-98C8-8F5EFF94B205}" type="pres">
      <dgm:prSet presAssocID="{3FC8A499-8F0D-4775-A981-8078B2427BC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C882D2F-A17F-47D9-8406-8413085FB4C4}" type="pres">
      <dgm:prSet presAssocID="{0EEE4378-C7A6-4006-8079-484F9BF8CC82}" presName="circ2" presStyleLbl="vennNode1" presStyleIdx="1" presStyleCnt="3" custScaleX="121190" custScaleY="114722" custLinFactNeighborX="-624" custLinFactNeighborY="-76781"/>
      <dgm:spPr/>
      <dgm:t>
        <a:bodyPr/>
        <a:lstStyle/>
        <a:p>
          <a:endParaRPr lang="cs-CZ"/>
        </a:p>
      </dgm:t>
    </dgm:pt>
    <dgm:pt modelId="{81BCEDA5-464A-41D3-887E-FB3BC3A8E4F1}" type="pres">
      <dgm:prSet presAssocID="{0EEE4378-C7A6-4006-8079-484F9BF8CC8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797D647-80EF-4F69-98A8-4B983B53EDB3}" type="pres">
      <dgm:prSet presAssocID="{96CF2E8F-065E-4E3E-8E55-B2CD3F00A5C9}" presName="circ3" presStyleLbl="vennNode1" presStyleIdx="2" presStyleCnt="3" custScaleX="101793" custScaleY="93794" custLinFactNeighborX="25614" custLinFactNeighborY="-14783"/>
      <dgm:spPr/>
      <dgm:t>
        <a:bodyPr/>
        <a:lstStyle/>
        <a:p>
          <a:endParaRPr lang="cs-CZ"/>
        </a:p>
      </dgm:t>
    </dgm:pt>
    <dgm:pt modelId="{62FC4755-36AB-49FF-82F3-DF8AE26EF9D8}" type="pres">
      <dgm:prSet presAssocID="{96CF2E8F-065E-4E3E-8E55-B2CD3F00A5C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92049DE-4B29-4474-8DF6-1DDB54BB89FB}" type="presOf" srcId="{96CF2E8F-065E-4E3E-8E55-B2CD3F00A5C9}" destId="{62FC4755-36AB-49FF-82F3-DF8AE26EF9D8}" srcOrd="1" destOrd="0" presId="urn:microsoft.com/office/officeart/2005/8/layout/venn1"/>
    <dgm:cxn modelId="{4C74E430-A34D-418D-85CE-D432A30408A3}" srcId="{52BA99E5-A3F0-4B42-8746-AC0756FC4278}" destId="{0EEE4378-C7A6-4006-8079-484F9BF8CC82}" srcOrd="1" destOrd="0" parTransId="{B2A08CF6-A2B5-4C11-96A7-D50288F93D51}" sibTransId="{294F719E-A29B-4B52-BE38-4C4FE9399EA5}"/>
    <dgm:cxn modelId="{1F748DD6-4EC9-424D-9175-78C610A67827}" srcId="{52BA99E5-A3F0-4B42-8746-AC0756FC4278}" destId="{3FC8A499-8F0D-4775-A981-8078B2427BC9}" srcOrd="0" destOrd="0" parTransId="{C2E7D1C4-FDD5-4EE6-9C95-DF29AAFEE541}" sibTransId="{ACBDB3A7-2EBC-4F94-BC90-ACEA4B7FE173}"/>
    <dgm:cxn modelId="{1648FE1E-A583-4D96-85B9-177A34926C8F}" type="presOf" srcId="{96CF2E8F-065E-4E3E-8E55-B2CD3F00A5C9}" destId="{1797D647-80EF-4F69-98A8-4B983B53EDB3}" srcOrd="0" destOrd="0" presId="urn:microsoft.com/office/officeart/2005/8/layout/venn1"/>
    <dgm:cxn modelId="{39B93AC9-2B17-4215-B088-86015B312A36}" srcId="{52BA99E5-A3F0-4B42-8746-AC0756FC4278}" destId="{96CF2E8F-065E-4E3E-8E55-B2CD3F00A5C9}" srcOrd="2" destOrd="0" parTransId="{A7BF7EA2-2F69-488D-A493-78D14B8DD033}" sibTransId="{3535DAB9-72B1-4E71-8968-65602A4F3E60}"/>
    <dgm:cxn modelId="{0B8FB853-2959-4C93-8561-E369B5DBB5EB}" type="presOf" srcId="{52BA99E5-A3F0-4B42-8746-AC0756FC4278}" destId="{D1199D23-B7CA-4E22-9AB1-B623DF33412D}" srcOrd="0" destOrd="0" presId="urn:microsoft.com/office/officeart/2005/8/layout/venn1"/>
    <dgm:cxn modelId="{777C2AB5-C7E1-4C0B-983C-EC98CE384D68}" type="presOf" srcId="{0EEE4378-C7A6-4006-8079-484F9BF8CC82}" destId="{81BCEDA5-464A-41D3-887E-FB3BC3A8E4F1}" srcOrd="1" destOrd="0" presId="urn:microsoft.com/office/officeart/2005/8/layout/venn1"/>
    <dgm:cxn modelId="{DEC5750B-5B84-449C-B6C5-3C7C2C1FBE47}" type="presOf" srcId="{3FC8A499-8F0D-4775-A981-8078B2427BC9}" destId="{A8C210A3-49B0-4DA1-9135-F8094B076035}" srcOrd="0" destOrd="0" presId="urn:microsoft.com/office/officeart/2005/8/layout/venn1"/>
    <dgm:cxn modelId="{430DBC25-2FBB-4A2C-8C6D-A38435077469}" type="presOf" srcId="{3FC8A499-8F0D-4775-A981-8078B2427BC9}" destId="{78F5CEDE-4415-4391-98C8-8F5EFF94B205}" srcOrd="1" destOrd="0" presId="urn:microsoft.com/office/officeart/2005/8/layout/venn1"/>
    <dgm:cxn modelId="{1483B880-3BE8-49ED-BE71-95484FA623CB}" type="presOf" srcId="{0EEE4378-C7A6-4006-8079-484F9BF8CC82}" destId="{AC882D2F-A17F-47D9-8406-8413085FB4C4}" srcOrd="0" destOrd="0" presId="urn:microsoft.com/office/officeart/2005/8/layout/venn1"/>
    <dgm:cxn modelId="{714B44FF-2340-44AF-A1C0-44EBB40602A8}" type="presParOf" srcId="{D1199D23-B7CA-4E22-9AB1-B623DF33412D}" destId="{A8C210A3-49B0-4DA1-9135-F8094B076035}" srcOrd="0" destOrd="0" presId="urn:microsoft.com/office/officeart/2005/8/layout/venn1"/>
    <dgm:cxn modelId="{1677FD09-2181-4563-986C-B7F531BA7400}" type="presParOf" srcId="{D1199D23-B7CA-4E22-9AB1-B623DF33412D}" destId="{78F5CEDE-4415-4391-98C8-8F5EFF94B205}" srcOrd="1" destOrd="0" presId="urn:microsoft.com/office/officeart/2005/8/layout/venn1"/>
    <dgm:cxn modelId="{9E0A8F82-2DFE-4829-929F-87841B56CD38}" type="presParOf" srcId="{D1199D23-B7CA-4E22-9AB1-B623DF33412D}" destId="{AC882D2F-A17F-47D9-8406-8413085FB4C4}" srcOrd="2" destOrd="0" presId="urn:microsoft.com/office/officeart/2005/8/layout/venn1"/>
    <dgm:cxn modelId="{8C5B9653-F659-4927-9608-309CBA3F389E}" type="presParOf" srcId="{D1199D23-B7CA-4E22-9AB1-B623DF33412D}" destId="{81BCEDA5-464A-41D3-887E-FB3BC3A8E4F1}" srcOrd="3" destOrd="0" presId="urn:microsoft.com/office/officeart/2005/8/layout/venn1"/>
    <dgm:cxn modelId="{92A7C2B1-7E89-4633-B6F2-AC2DFF3DD812}" type="presParOf" srcId="{D1199D23-B7CA-4E22-9AB1-B623DF33412D}" destId="{1797D647-80EF-4F69-98A8-4B983B53EDB3}" srcOrd="4" destOrd="0" presId="urn:microsoft.com/office/officeart/2005/8/layout/venn1"/>
    <dgm:cxn modelId="{3141DA1E-9EE5-4338-A6F6-7F72CF7CC8D0}" type="presParOf" srcId="{D1199D23-B7CA-4E22-9AB1-B623DF33412D}" destId="{62FC4755-36AB-49FF-82F3-DF8AE26EF9D8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C210A3-49B0-4DA1-9135-F8094B076035}">
      <dsp:nvSpPr>
        <dsp:cNvPr id="0" name=""/>
        <dsp:cNvSpPr/>
      </dsp:nvSpPr>
      <dsp:spPr>
        <a:xfrm>
          <a:off x="576065" y="-144004"/>
          <a:ext cx="3852003" cy="3640729"/>
        </a:xfrm>
        <a:prstGeom prst="ellipse">
          <a:avLst/>
        </a:prstGeom>
        <a:solidFill>
          <a:srgbClr val="006AAF">
            <a:alpha val="60000"/>
          </a:srgbClr>
        </a:solidFill>
        <a:ln w="317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800" kern="1200" dirty="0"/>
        </a:p>
      </dsp:txBody>
      <dsp:txXfrm>
        <a:off x="1089665" y="493123"/>
        <a:ext cx="2824802" cy="1638328"/>
      </dsp:txXfrm>
    </dsp:sp>
    <dsp:sp modelId="{AC882D2F-A17F-47D9-8406-8413085FB4C4}">
      <dsp:nvSpPr>
        <dsp:cNvPr id="0" name=""/>
        <dsp:cNvSpPr/>
      </dsp:nvSpPr>
      <dsp:spPr>
        <a:xfrm>
          <a:off x="3240350" y="0"/>
          <a:ext cx="3372081" cy="3192111"/>
        </a:xfrm>
        <a:prstGeom prst="ellipse">
          <a:avLst/>
        </a:prstGeom>
        <a:solidFill>
          <a:schemeClr val="accent3">
            <a:alpha val="60000"/>
          </a:schemeClr>
        </a:solidFill>
        <a:ln w="317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6500" kern="1200" dirty="0"/>
        </a:p>
      </dsp:txBody>
      <dsp:txXfrm>
        <a:off x="4271645" y="824628"/>
        <a:ext cx="2023249" cy="1755661"/>
      </dsp:txXfrm>
    </dsp:sp>
    <dsp:sp modelId="{1797D647-80EF-4F69-98A8-4B983B53EDB3}">
      <dsp:nvSpPr>
        <dsp:cNvPr id="0" name=""/>
        <dsp:cNvSpPr/>
      </dsp:nvSpPr>
      <dsp:spPr>
        <a:xfrm>
          <a:off x="2232255" y="1584176"/>
          <a:ext cx="2832365" cy="2609794"/>
        </a:xfrm>
        <a:prstGeom prst="ellipse">
          <a:avLst/>
        </a:prstGeom>
        <a:solidFill>
          <a:srgbClr val="A01220">
            <a:alpha val="60000"/>
          </a:srgbClr>
        </a:solidFill>
        <a:ln w="317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kern="1200" dirty="0"/>
        </a:p>
      </dsp:txBody>
      <dsp:txXfrm>
        <a:off x="2498969" y="2258373"/>
        <a:ext cx="1699419" cy="14353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4" tIns="45707" rIns="91414" bIns="45707" numCol="1" anchor="t" anchorCtr="0" compatLnSpc="1">
            <a:prstTxWarp prst="textNoShape">
              <a:avLst/>
            </a:prstTxWarp>
          </a:bodyPr>
          <a:lstStyle>
            <a:lvl1pPr algn="l" defTabSz="104299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4" tIns="45707" rIns="91414" bIns="45707" numCol="1" anchor="t" anchorCtr="0" compatLnSpc="1">
            <a:prstTxWarp prst="textNoShape">
              <a:avLst/>
            </a:prstTxWarp>
          </a:bodyPr>
          <a:lstStyle>
            <a:lvl1pPr algn="r" defTabSz="104299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FF060E0-1A8B-4727-B311-025F8997A3A2}" type="datetimeFigureOut">
              <a:rPr lang="en-US"/>
              <a:pPr>
                <a:defRPr/>
              </a:pPr>
              <a:t>5/28/2015</a:t>
            </a:fld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4" tIns="45707" rIns="91414" bIns="45707" numCol="1" anchor="b" anchorCtr="0" compatLnSpc="1">
            <a:prstTxWarp prst="textNoShape">
              <a:avLst/>
            </a:prstTxWarp>
          </a:bodyPr>
          <a:lstStyle>
            <a:lvl1pPr algn="r" defTabSz="104299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DF8B770-11E6-4AC7-BB19-CA604379EA5C}" type="slidenum">
              <a:rPr lang="en-US"/>
              <a:pPr>
                <a:defRPr/>
              </a:pPr>
              <a:t>‹#›</a:t>
            </a:fld>
            <a:r>
              <a:rPr lang="cs-CZ" dirty="0"/>
              <a:t>/x</a:t>
            </a:r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4" tIns="45707" rIns="91414" bIns="45707" numCol="1" anchor="b" anchorCtr="0" compatLnSpc="1">
            <a:prstTxWarp prst="textNoShape">
              <a:avLst/>
            </a:prstTxWarp>
          </a:bodyPr>
          <a:lstStyle>
            <a:lvl1pPr algn="l" defTabSz="104299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684960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4" tIns="45707" rIns="91414" bIns="45707" numCol="1" anchor="t" anchorCtr="0" compatLnSpc="1">
            <a:prstTxWarp prst="textNoShape">
              <a:avLst/>
            </a:prstTxWarp>
          </a:bodyPr>
          <a:lstStyle>
            <a:lvl1pPr algn="l" defTabSz="104299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4" tIns="45707" rIns="91414" bIns="45707" numCol="1" anchor="t" anchorCtr="0" compatLnSpc="1">
            <a:prstTxWarp prst="textNoShape">
              <a:avLst/>
            </a:prstTxWarp>
          </a:bodyPr>
          <a:lstStyle>
            <a:lvl1pPr algn="r" defTabSz="104299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F51E671-075A-49B4-8513-024429BC4B61}" type="datetimeFigureOut">
              <a:rPr lang="en-US"/>
              <a:pPr>
                <a:defRPr/>
              </a:pPr>
              <a:t>5/28/2015</a:t>
            </a:fld>
            <a:endParaRPr lang="en-US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765175" y="742950"/>
            <a:ext cx="526732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4" tIns="45707" rIns="91414" bIns="457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0"/>
            <a:r>
              <a:rPr lang="cs-CZ" noProof="0" smtClean="0"/>
              <a:t>Druhá úroveň</a:t>
            </a:r>
          </a:p>
          <a:p>
            <a:pPr lvl="0"/>
            <a:r>
              <a:rPr lang="cs-CZ" noProof="0" smtClean="0"/>
              <a:t>Třetí úroveň</a:t>
            </a:r>
          </a:p>
          <a:p>
            <a:pPr lvl="0"/>
            <a:r>
              <a:rPr lang="cs-CZ" noProof="0" smtClean="0"/>
              <a:t>Čtvrtá úroveň</a:t>
            </a:r>
          </a:p>
          <a:p>
            <a:pPr lvl="0"/>
            <a:r>
              <a:rPr lang="cs-CZ" noProof="0" smtClean="0"/>
              <a:t>Pátá úroveň</a:t>
            </a:r>
            <a:endParaRPr lang="en-US" noProof="0" smtClean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4" tIns="45707" rIns="91414" bIns="45707" numCol="1" anchor="b" anchorCtr="0" compatLnSpc="1">
            <a:prstTxWarp prst="textNoShape">
              <a:avLst/>
            </a:prstTxWarp>
          </a:bodyPr>
          <a:lstStyle>
            <a:lvl1pPr algn="r" defTabSz="104299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7CA9FFA-CD35-4707-A1D6-3AAF920E1EE6}" type="slidenum">
              <a:rPr lang="en-US"/>
              <a:pPr>
                <a:defRPr/>
              </a:pPr>
              <a:t>‹#›</a:t>
            </a:fld>
            <a:r>
              <a:rPr lang="cs-CZ" dirty="0"/>
              <a:t>/x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8204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476" algn="l" defTabSz="104299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8970" algn="l" defTabSz="104299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465" algn="l" defTabSz="104299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1960" algn="l" defTabSz="104299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indent="-287338" eaLnBrk="1" hangingPunct="1">
              <a:spcBef>
                <a:spcPct val="0"/>
              </a:spcBef>
              <a:spcAft>
                <a:spcPct val="40000"/>
              </a:spcAft>
              <a:buFont typeface="Wingdings" pitchFamily="2" charset="2"/>
              <a:buNone/>
              <a:defRPr/>
            </a:pPr>
            <a:r>
              <a:rPr lang="cs-CZ" sz="2000" dirty="0" smtClean="0">
                <a:latin typeface="Arial" charset="0"/>
                <a:cs typeface="Arial" charset="0"/>
              </a:rPr>
              <a:t> - Výběrové šetření ČSÚ odráží sociální a ekonomickou situaci domácností v roce 2013 (příjmy) a na jaře 2014</a:t>
            </a:r>
          </a:p>
          <a:p>
            <a:pPr indent="-287338" eaLnBrk="1" hangingPunct="1">
              <a:spcBef>
                <a:spcPct val="0"/>
              </a:spcBef>
              <a:spcAft>
                <a:spcPct val="40000"/>
              </a:spcAft>
              <a:buFont typeface="Wingdings" pitchFamily="2" charset="2"/>
              <a:buNone/>
              <a:defRPr/>
            </a:pPr>
            <a:r>
              <a:rPr lang="cs-CZ" sz="2000" dirty="0" smtClean="0">
                <a:latin typeface="Arial" charset="0"/>
                <a:cs typeface="Arial" charset="0"/>
              </a:rPr>
              <a:t> - Letos výsledky již 10. ročníku tohoto šetření</a:t>
            </a:r>
          </a:p>
          <a:p>
            <a:pPr indent="-287338" eaLnBrk="1" hangingPunct="1">
              <a:spcBef>
                <a:spcPct val="0"/>
              </a:spcBef>
              <a:spcAft>
                <a:spcPct val="40000"/>
              </a:spcAft>
              <a:buFont typeface="Wingdings" pitchFamily="2" charset="2"/>
              <a:buNone/>
              <a:defRPr/>
            </a:pPr>
            <a:r>
              <a:rPr lang="cs-CZ" sz="2000" dirty="0" smtClean="0">
                <a:latin typeface="Arial" charset="0"/>
                <a:cs typeface="Arial" charset="0"/>
              </a:rPr>
              <a:t> - Tři stabilní části dotazníky, které se každoročně opakují + modul – letos zaměřený na sociální a materiální podmínky dětí</a:t>
            </a:r>
          </a:p>
          <a:p>
            <a:pPr eaLnBrk="1" hangingPunct="1">
              <a:spcBef>
                <a:spcPct val="0"/>
              </a:spcBef>
              <a:defRPr/>
            </a:pPr>
            <a:endParaRPr lang="cs-CZ" sz="2100" dirty="0" smtClean="0">
              <a:cs typeface="Arial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700213" y="-13342486"/>
            <a:ext cx="3397250" cy="366100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zuzana.samohylova@gtai.de	</a:t>
            </a:r>
          </a:p>
          <a:p>
            <a:r>
              <a:rPr lang="cs-CZ" dirty="0"/>
              <a:t>goran.mandic@fco.gov.uk	</a:t>
            </a:r>
          </a:p>
          <a:p>
            <a:r>
              <a:rPr lang="cs-CZ" dirty="0"/>
              <a:t>malipress@volny.cz	</a:t>
            </a:r>
          </a:p>
          <a:p>
            <a:r>
              <a:rPr lang="cs-CZ" dirty="0"/>
              <a:t>cechl@tyden.cz	</a:t>
            </a:r>
          </a:p>
          <a:p>
            <a:r>
              <a:rPr lang="cs-CZ" dirty="0"/>
              <a:t>simona.dvorackova@economia.cz	</a:t>
            </a:r>
          </a:p>
          <a:p>
            <a:r>
              <a:rPr lang="cs-CZ" dirty="0"/>
              <a:t>dolezal@expodata.cz	</a:t>
            </a:r>
          </a:p>
          <a:p>
            <a:r>
              <a:rPr lang="cs-CZ" dirty="0"/>
              <a:t>olbrichova@dtest.cz	</a:t>
            </a:r>
          </a:p>
          <a:p>
            <a:r>
              <a:rPr lang="cs-CZ" dirty="0"/>
              <a:t>Gregor@dcd.cz	</a:t>
            </a:r>
          </a:p>
          <a:p>
            <a:r>
              <a:rPr lang="cs-CZ" dirty="0"/>
              <a:t>bym@msgroup.cz	</a:t>
            </a:r>
          </a:p>
          <a:p>
            <a:r>
              <a:rPr lang="cs-CZ" dirty="0"/>
              <a:t>redakce@respekt.cz 	</a:t>
            </a:r>
          </a:p>
          <a:p>
            <a:r>
              <a:rPr lang="cs-CZ" dirty="0"/>
              <a:t>blesk@blesk.cz	</a:t>
            </a:r>
          </a:p>
          <a:p>
            <a:r>
              <a:rPr lang="cs-CZ" u="sng" dirty="0"/>
              <a:t>radka.ruzickova@cncenter.cz	</a:t>
            </a:r>
          </a:p>
          <a:p>
            <a:r>
              <a:rPr lang="cs-CZ" u="sng" dirty="0"/>
              <a:t>eva.frankova@blesk.cz	</a:t>
            </a:r>
          </a:p>
          <a:p>
            <a:r>
              <a:rPr lang="cs-CZ" u="sng" dirty="0"/>
              <a:t>idnes@idnes.cz	</a:t>
            </a:r>
          </a:p>
          <a:p>
            <a:r>
              <a:rPr lang="cs-CZ" u="sng" dirty="0"/>
              <a:t>lukas.werner@idnes.cz	</a:t>
            </a:r>
          </a:p>
          <a:p>
            <a:r>
              <a:rPr lang="cs-CZ" u="sng" dirty="0"/>
              <a:t>hana.valkova@idnes.cz	</a:t>
            </a:r>
          </a:p>
          <a:p>
            <a:r>
              <a:rPr lang="cs-CZ" u="sng" dirty="0"/>
              <a:t>redakce@novinky.cz	</a:t>
            </a:r>
          </a:p>
          <a:p>
            <a:r>
              <a:rPr lang="cs-CZ" u="sng" dirty="0"/>
              <a:t>jiri.vavron@pravo.cz	</a:t>
            </a:r>
          </a:p>
          <a:p>
            <a:r>
              <a:rPr lang="cs-CZ" u="sng" dirty="0"/>
              <a:t>Jaroslav.Soukup@novinky.cz	</a:t>
            </a:r>
          </a:p>
          <a:p>
            <a:r>
              <a:rPr lang="cs-CZ" u="sng" dirty="0"/>
              <a:t>Tomas.Volf@novinky.cz	</a:t>
            </a:r>
          </a:p>
          <a:p>
            <a:r>
              <a:rPr lang="cs-CZ" u="sng" dirty="0"/>
              <a:t>mfdnes@mfdnes.cz	</a:t>
            </a:r>
          </a:p>
          <a:p>
            <a:r>
              <a:rPr lang="cs-CZ" u="sng" dirty="0"/>
              <a:t>marketa.brezinova@mfdnes.cz	</a:t>
            </a:r>
          </a:p>
          <a:p>
            <a:r>
              <a:rPr lang="cs-CZ" u="sng" dirty="0"/>
              <a:t>pavel.novotny2@mfdnes.cz 	</a:t>
            </a:r>
          </a:p>
          <a:p>
            <a:r>
              <a:rPr lang="cs-CZ" u="sng" dirty="0"/>
              <a:t>jan.broz@mfdnes.cz 	</a:t>
            </a:r>
          </a:p>
          <a:p>
            <a:r>
              <a:rPr lang="cs-CZ" u="sng" dirty="0"/>
              <a:t>Jitka.Vlkova@mfdnes.cz	</a:t>
            </a:r>
          </a:p>
          <a:p>
            <a:r>
              <a:rPr lang="cs-CZ" u="sng" dirty="0"/>
              <a:t>martin.petricek@mfdnes.cz	</a:t>
            </a:r>
          </a:p>
          <a:p>
            <a:r>
              <a:rPr lang="cs-CZ" u="sng" dirty="0"/>
              <a:t>redakce@aktualne.cz	</a:t>
            </a:r>
          </a:p>
          <a:p>
            <a:r>
              <a:rPr lang="cs-CZ" u="sng" dirty="0"/>
              <a:t>petr.kucera@aktualne.cz	</a:t>
            </a:r>
          </a:p>
          <a:p>
            <a:r>
              <a:rPr lang="cs-CZ" u="sng" dirty="0"/>
              <a:t>halonoviny@halonoviny.cz	</a:t>
            </a:r>
          </a:p>
          <a:p>
            <a:r>
              <a:rPr lang="cs-CZ" u="sng" dirty="0"/>
              <a:t>internet@lidovky.cz	</a:t>
            </a:r>
          </a:p>
          <a:p>
            <a:r>
              <a:rPr lang="cs-CZ" u="sng" dirty="0"/>
              <a:t>miroslav.petr@lidovky.cz	</a:t>
            </a:r>
          </a:p>
          <a:p>
            <a:r>
              <a:rPr lang="cs-CZ" u="sng" dirty="0"/>
              <a:t>Hana.Mazancova@lidovky.cz	</a:t>
            </a:r>
          </a:p>
          <a:p>
            <a:r>
              <a:rPr lang="cs-CZ" u="sng" dirty="0"/>
              <a:t>redakce@denik.cz 	</a:t>
            </a:r>
          </a:p>
          <a:p>
            <a:r>
              <a:rPr lang="cs-CZ" u="sng" dirty="0"/>
              <a:t>jan.klicka@denik.cz	</a:t>
            </a:r>
          </a:p>
          <a:p>
            <a:r>
              <a:rPr lang="cs-CZ" u="sng" dirty="0"/>
              <a:t>hana.vojtova@denik.cz 	</a:t>
            </a:r>
          </a:p>
          <a:p>
            <a:r>
              <a:rPr lang="cs-CZ" u="sng" dirty="0"/>
              <a:t>iveta.podesvova@denik.cz 	</a:t>
            </a:r>
          </a:p>
          <a:p>
            <a:r>
              <a:rPr lang="cs-CZ" u="sng" dirty="0"/>
              <a:t>redakce@ihned.cz	</a:t>
            </a:r>
          </a:p>
          <a:p>
            <a:r>
              <a:rPr lang="cs-CZ" u="sng" dirty="0"/>
              <a:t>roman.sitner@economia.cz	</a:t>
            </a:r>
          </a:p>
          <a:p>
            <a:r>
              <a:rPr lang="cs-CZ" u="sng" dirty="0"/>
              <a:t>zuzana.kemenyova@economia.cz	</a:t>
            </a:r>
          </a:p>
          <a:p>
            <a:r>
              <a:rPr lang="cs-CZ" u="sng" dirty="0"/>
              <a:t>martina.mareckova@economia.cz	</a:t>
            </a:r>
          </a:p>
          <a:p>
            <a:r>
              <a:rPr lang="cs-CZ" u="sng" dirty="0"/>
              <a:t>katerina.adamcova@economia.cz	</a:t>
            </a:r>
          </a:p>
          <a:p>
            <a:r>
              <a:rPr lang="cs-CZ" u="sng" dirty="0"/>
              <a:t>novicka@jihlavske-listy.cz	</a:t>
            </a:r>
          </a:p>
          <a:p>
            <a:r>
              <a:rPr lang="cs-CZ" u="sng" dirty="0"/>
              <a:t>economia@economia.cz 	</a:t>
            </a:r>
          </a:p>
          <a:p>
            <a:r>
              <a:rPr lang="cs-CZ" u="sng" dirty="0"/>
              <a:t>Tomas.Belica@metro.cz	</a:t>
            </a:r>
          </a:p>
          <a:p>
            <a:r>
              <a:rPr lang="cs-CZ" u="sng" dirty="0"/>
              <a:t>press@mesec.cz	</a:t>
            </a:r>
          </a:p>
          <a:p>
            <a:r>
              <a:rPr lang="cs-CZ" u="sng" dirty="0"/>
              <a:t>Tomas.Pancir@rozhlas.cz	</a:t>
            </a:r>
          </a:p>
          <a:p>
            <a:r>
              <a:rPr lang="cs-CZ" u="sng" dirty="0"/>
              <a:t>martin.jezek@rozhlas.cz	</a:t>
            </a:r>
          </a:p>
          <a:p>
            <a:r>
              <a:rPr lang="cs-CZ" u="sng" dirty="0"/>
              <a:t>jitka.hanzlova@rozhlas.cz	</a:t>
            </a:r>
          </a:p>
          <a:p>
            <a:r>
              <a:rPr lang="cs-CZ" u="sng" dirty="0"/>
              <a:t>zuzana.petranova@rozhlas.cz	</a:t>
            </a:r>
          </a:p>
          <a:p>
            <a:r>
              <a:rPr lang="cs-CZ" u="sng" dirty="0"/>
              <a:t>jan.benes1@rozhlas.cz	</a:t>
            </a:r>
          </a:p>
          <a:p>
            <a:r>
              <a:rPr lang="cs-CZ" u="sng" dirty="0"/>
              <a:t>eva.rajlichova@rozhlas.cz	</a:t>
            </a:r>
          </a:p>
          <a:p>
            <a:r>
              <a:rPr lang="cs-CZ" u="sng" dirty="0"/>
              <a:t>info@frekvence1.cz	</a:t>
            </a:r>
          </a:p>
          <a:p>
            <a:r>
              <a:rPr lang="cs-CZ" u="sng" dirty="0"/>
              <a:t>impuls@radioimpuls.cz	</a:t>
            </a:r>
          </a:p>
          <a:p>
            <a:r>
              <a:rPr lang="cs-CZ" u="sng" dirty="0"/>
              <a:t>info@radioblanik.cz	</a:t>
            </a:r>
          </a:p>
          <a:p>
            <a:r>
              <a:rPr lang="cs-CZ" u="sng" dirty="0"/>
              <a:t>tereza.kusova@ceskatelevize.cz	</a:t>
            </a:r>
          </a:p>
          <a:p>
            <a:r>
              <a:rPr lang="cs-CZ" u="sng" dirty="0"/>
              <a:t>tereza.strnadova@ceskatelevize.cz	</a:t>
            </a:r>
          </a:p>
          <a:p>
            <a:r>
              <a:rPr lang="cs-CZ" u="sng" dirty="0"/>
              <a:t>jan.cizner@ceskatelevize.cz	</a:t>
            </a:r>
          </a:p>
          <a:p>
            <a:r>
              <a:rPr lang="cs-CZ" u="sng" dirty="0"/>
              <a:t>iva.kozakova@seznam.cz	</a:t>
            </a:r>
          </a:p>
          <a:p>
            <a:r>
              <a:rPr lang="cs-CZ" u="sng" dirty="0"/>
              <a:t>Petra.Bukovska@ceskatelevize.cz	</a:t>
            </a:r>
          </a:p>
          <a:p>
            <a:r>
              <a:rPr lang="cs-CZ" u="sng" dirty="0"/>
              <a:t>Martin.Nevyhosteny@ceskatelevize.cz	</a:t>
            </a:r>
          </a:p>
          <a:p>
            <a:r>
              <a:rPr lang="cs-CZ" u="sng" dirty="0"/>
              <a:t>petr.svec@ceskatelevize.cz	</a:t>
            </a:r>
          </a:p>
          <a:p>
            <a:r>
              <a:rPr lang="cs-CZ" u="sng" dirty="0"/>
              <a:t>Klara.Conkova@ceskatelevize.cz	</a:t>
            </a:r>
          </a:p>
          <a:p>
            <a:r>
              <a:rPr lang="cs-CZ" u="sng" dirty="0"/>
              <a:t>hlavnizpravy@barrandov.tv	</a:t>
            </a:r>
          </a:p>
          <a:p>
            <a:r>
              <a:rPr lang="cs-CZ" u="sng" dirty="0"/>
              <a:t>Psenicna@barrandov.tv	</a:t>
            </a:r>
          </a:p>
          <a:p>
            <a:r>
              <a:rPr lang="cs-CZ" u="sng" dirty="0"/>
              <a:t>pivodova@barrandov.tv	</a:t>
            </a:r>
          </a:p>
          <a:p>
            <a:r>
              <a:rPr lang="cs-CZ" u="sng" dirty="0"/>
              <a:t>office@cerge-ei.cz	</a:t>
            </a:r>
          </a:p>
          <a:p>
            <a:r>
              <a:rPr lang="cs-CZ" u="sng" dirty="0"/>
              <a:t>idea@cerge-ei.cz	</a:t>
            </a:r>
          </a:p>
          <a:p>
            <a:r>
              <a:rPr lang="cs-CZ" u="sng" dirty="0"/>
              <a:t>fiala@vse.cz 	</a:t>
            </a:r>
          </a:p>
          <a:p>
            <a:r>
              <a:rPr lang="cs-CZ" u="sng" dirty="0"/>
              <a:t>julie.dankova@vse.cz	</a:t>
            </a:r>
          </a:p>
          <a:p>
            <a:r>
              <a:rPr lang="cs-CZ" u="sng" dirty="0"/>
              <a:t>redakce@e15.cz	</a:t>
            </a:r>
          </a:p>
          <a:p>
            <a:r>
              <a:rPr lang="cs-CZ" u="sng" dirty="0"/>
              <a:t>info@echo24.cz	</a:t>
            </a:r>
          </a:p>
          <a:p>
            <a:r>
              <a:rPr lang="cs-CZ" u="sng" dirty="0"/>
              <a:t>info@ceskapozice.cz	</a:t>
            </a:r>
          </a:p>
          <a:p>
            <a:r>
              <a:rPr lang="cs-CZ" u="sng" dirty="0"/>
              <a:t>redakce@denikreferendum.cz	</a:t>
            </a:r>
          </a:p>
          <a:p>
            <a:r>
              <a:rPr lang="cs-CZ" u="sng" dirty="0"/>
              <a:t>redakce@parlamentnilisty.cz 	</a:t>
            </a:r>
          </a:p>
          <a:p>
            <a:r>
              <a:rPr lang="cs-CZ" u="sng" dirty="0"/>
              <a:t>Doubrav@vse.cz	</a:t>
            </a:r>
          </a:p>
          <a:p>
            <a:r>
              <a:rPr lang="cs-CZ" u="sng" dirty="0"/>
              <a:t>info@pressweb.cz	</a:t>
            </a:r>
          </a:p>
          <a:p>
            <a:r>
              <a:rPr lang="cs-CZ" u="sng" dirty="0"/>
              <a:t>ocekavaneudalosti@4eg.cz	</a:t>
            </a:r>
          </a:p>
          <a:p>
            <a:r>
              <a:rPr lang="cs-CZ" u="sng" dirty="0"/>
              <a:t>hrncirova@4eg.cz	</a:t>
            </a:r>
          </a:p>
          <a:p>
            <a:r>
              <a:rPr lang="cs-CZ" u="sng" dirty="0"/>
              <a:t>sojovakristyna@seznam.cz	</a:t>
            </a:r>
          </a:p>
          <a:p>
            <a:r>
              <a:rPr lang="cs-CZ" u="sng" dirty="0"/>
              <a:t>zuzana.rybarova@amaze.cz	</a:t>
            </a:r>
          </a:p>
          <a:p>
            <a:r>
              <a:rPr lang="cs-CZ" u="sng" dirty="0"/>
              <a:t>renata.vysinova@prozeny.cz	</a:t>
            </a:r>
          </a:p>
          <a:p>
            <a:r>
              <a:rPr lang="cs-CZ" u="sng" dirty="0"/>
              <a:t>redakce@investujeme.cz	</a:t>
            </a:r>
          </a:p>
          <a:p>
            <a:r>
              <a:rPr lang="cs-CZ" u="sng" dirty="0"/>
              <a:t>martin.lansky@all-right.cz	</a:t>
            </a:r>
          </a:p>
          <a:p>
            <a:r>
              <a:rPr lang="cs-CZ" u="sng" dirty="0"/>
              <a:t>dosova@fleishman.com	</a:t>
            </a:r>
          </a:p>
          <a:p>
            <a:r>
              <a:rPr lang="cs-CZ" u="sng" dirty="0"/>
              <a:t>petr44@centrum.cz	</a:t>
            </a:r>
          </a:p>
          <a:p>
            <a:r>
              <a:rPr lang="cs-CZ" u="sng" dirty="0"/>
              <a:t>michal.kozub@homecredit.cz	</a:t>
            </a:r>
          </a:p>
          <a:p>
            <a:r>
              <a:rPr lang="cs-CZ" u="sng" dirty="0"/>
              <a:t>radek.vaclavik@botticelli.cz	</a:t>
            </a:r>
          </a:p>
          <a:p>
            <a:r>
              <a:rPr lang="cs-CZ" u="sng" dirty="0"/>
              <a:t> anna.kotkova@genderstudies.cz 	</a:t>
            </a:r>
          </a:p>
          <a:p>
            <a:r>
              <a:rPr lang="cs-CZ" u="sng" dirty="0"/>
              <a:t>sean.carney@wsj.com 	</a:t>
            </a:r>
          </a:p>
          <a:p>
            <a:r>
              <a:rPr lang="cs-CZ" u="sng" dirty="0"/>
              <a:t>johanek@mediato.cz 	</a:t>
            </a:r>
          </a:p>
          <a:p>
            <a:r>
              <a:rPr lang="cs-CZ" u="sng" dirty="0"/>
              <a:t>smutna@brno.kdu.cz	</a:t>
            </a:r>
          </a:p>
          <a:p>
            <a:r>
              <a:rPr lang="cs-CZ" u="sng" dirty="0"/>
              <a:t>sobek@svobodnymonitor.cz	</a:t>
            </a:r>
          </a:p>
          <a:p>
            <a:r>
              <a:rPr lang="cs-CZ" u="sng" dirty="0"/>
              <a:t>dan.tacha@copywrite.cz	</a:t>
            </a:r>
          </a:p>
          <a:p>
            <a:r>
              <a:rPr lang="cs-CZ" u="sng" dirty="0"/>
              <a:t>vlastimil.ruzicka@forum-media.cz	</a:t>
            </a:r>
          </a:p>
          <a:p>
            <a:r>
              <a:rPr lang="cs-CZ" u="sng" dirty="0"/>
              <a:t>eva.frysarova@gmail.com	</a:t>
            </a:r>
          </a:p>
          <a:p>
            <a:r>
              <a:rPr lang="cs-CZ" u="sng" dirty="0"/>
              <a:t>j.komarkova@atemi.cz	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cs-CZ" dirty="0" smtClean="0"/>
              <a:t>schematické znázornění!</a:t>
            </a:r>
          </a:p>
          <a:p>
            <a:pPr eaLnBrk="1" hangingPunct="1">
              <a:spcBef>
                <a:spcPct val="0"/>
              </a:spcBef>
            </a:pPr>
            <a:endParaRPr lang="cs-CZ" dirty="0" smtClean="0"/>
          </a:p>
          <a:p>
            <a:pPr eaLnBrk="1" hangingPunct="1">
              <a:spcBef>
                <a:spcPct val="0"/>
              </a:spcBef>
            </a:pPr>
            <a:r>
              <a:rPr lang="cs-CZ" dirty="0" smtClean="0"/>
              <a:t>Sjednocení modrého a červeného kola s oranžovým – osoby ohrožené chudobou a/nebo materiálně deprivované a/nebo žijící v domácnosti s nízkou pracovní intenzitou</a:t>
            </a:r>
          </a:p>
          <a:p>
            <a:pPr eaLnBrk="1" hangingPunct="1">
              <a:spcBef>
                <a:spcPct val="0"/>
              </a:spcBef>
            </a:pPr>
            <a:r>
              <a:rPr lang="cs-CZ" dirty="0" smtClean="0"/>
              <a:t> </a:t>
            </a:r>
          </a:p>
          <a:p>
            <a:pPr eaLnBrk="1" hangingPunct="1">
              <a:spcBef>
                <a:spcPct val="0"/>
              </a:spcBef>
            </a:pPr>
            <a:r>
              <a:rPr lang="cs-CZ" dirty="0" smtClean="0"/>
              <a:t>Celkem 1 531,7 tis., 14,8 %</a:t>
            </a:r>
          </a:p>
          <a:p>
            <a:pPr eaLnBrk="1" hangingPunct="1">
              <a:spcBef>
                <a:spcPct val="0"/>
              </a:spcBef>
            </a:pPr>
            <a:r>
              <a:rPr lang="cs-CZ" dirty="0" smtClean="0"/>
              <a:t>Ohrožení chudobou celkem: 1 002,3 tis., 9,7 %</a:t>
            </a:r>
          </a:p>
          <a:p>
            <a:pPr eaLnBrk="1" hangingPunct="1">
              <a:spcBef>
                <a:spcPct val="0"/>
              </a:spcBef>
            </a:pPr>
            <a:r>
              <a:rPr lang="cs-CZ" dirty="0" smtClean="0"/>
              <a:t>Materiálně deprivovaní celkem: 693,8 tis., 6,7 %</a:t>
            </a:r>
          </a:p>
          <a:p>
            <a:pPr eaLnBrk="1" hangingPunct="1">
              <a:spcBef>
                <a:spcPct val="0"/>
              </a:spcBef>
            </a:pPr>
            <a:r>
              <a:rPr lang="cs-CZ" dirty="0" smtClean="0"/>
              <a:t>Osoby s nízkou PI celkem: 590,7 tis., 5,7 % (z celé</a:t>
            </a:r>
            <a:r>
              <a:rPr lang="cs-CZ" baseline="0" dirty="0" smtClean="0"/>
              <a:t> populace); 7,6 % (publikace, evropský indikátor)</a:t>
            </a:r>
            <a:endParaRPr lang="cs-CZ" dirty="0" smtClean="0"/>
          </a:p>
          <a:p>
            <a:pPr eaLnBrk="1" hangingPunct="1">
              <a:spcBef>
                <a:spcPct val="0"/>
              </a:spcBef>
            </a:pPr>
            <a:endParaRPr lang="cs-CZ" dirty="0" smtClean="0"/>
          </a:p>
          <a:p>
            <a:pPr eaLnBrk="1" hangingPunct="1">
              <a:spcBef>
                <a:spcPct val="0"/>
              </a:spcBef>
            </a:pPr>
            <a:r>
              <a:rPr lang="cs-CZ" dirty="0" smtClean="0"/>
              <a:t>Osoby chudé, deprivované a s nízkou PI (jádro): 201,6 tis., 2,0 % (z celkové populace) </a:t>
            </a:r>
          </a:p>
          <a:p>
            <a:pPr eaLnBrk="1" hangingPunct="1">
              <a:spcBef>
                <a:spcPct val="0"/>
              </a:spcBef>
            </a:pPr>
            <a:endParaRPr lang="cs-CZ" dirty="0" smtClean="0"/>
          </a:p>
          <a:p>
            <a:pPr eaLnBrk="1" hangingPunct="1">
              <a:spcBef>
                <a:spcPct val="0"/>
              </a:spcBef>
            </a:pPr>
            <a:r>
              <a:rPr lang="cs-CZ" dirty="0" smtClean="0"/>
              <a:t>Osoby pouze chudé: 490,8 tis., 3,2 % (z celkové populace)</a:t>
            </a:r>
          </a:p>
          <a:p>
            <a:pPr eaLnBrk="1" hangingPunct="1">
              <a:spcBef>
                <a:spcPct val="0"/>
              </a:spcBef>
            </a:pPr>
            <a:r>
              <a:rPr lang="cs-CZ" dirty="0" smtClean="0"/>
              <a:t>Osoby pouze deprivované: 335,2 tis., 4,8 % (z celkové populace)</a:t>
            </a:r>
          </a:p>
          <a:p>
            <a:pPr eaLnBrk="1" hangingPunct="1">
              <a:spcBef>
                <a:spcPct val="0"/>
              </a:spcBef>
            </a:pPr>
            <a:r>
              <a:rPr lang="cs-CZ" dirty="0" smtClean="0"/>
              <a:t>Osoby pouze s nízkou PI: 152,3 tis., 1,5 % (z celkové populace)</a:t>
            </a:r>
          </a:p>
          <a:p>
            <a:pPr eaLnBrk="1" hangingPunct="1">
              <a:spcBef>
                <a:spcPct val="0"/>
              </a:spcBef>
            </a:pPr>
            <a:endParaRPr lang="cs-CZ" dirty="0" smtClean="0"/>
          </a:p>
          <a:p>
            <a:pPr eaLnBrk="1" hangingPunct="1">
              <a:spcBef>
                <a:spcPct val="0"/>
              </a:spcBef>
            </a:pPr>
            <a:r>
              <a:rPr lang="cs-CZ" dirty="0" smtClean="0"/>
              <a:t>Osoby chudé a deprivované, ale ne s nízkou PI: 115,0 tis., 1,1 % (z celkové populace)</a:t>
            </a:r>
          </a:p>
          <a:p>
            <a:pPr eaLnBrk="1" hangingPunct="1">
              <a:spcBef>
                <a:spcPct val="0"/>
              </a:spcBef>
            </a:pPr>
            <a:r>
              <a:rPr lang="cs-CZ" dirty="0" smtClean="0"/>
              <a:t>Osoby chudé a s nízkou PI, ale ne deprivované: 194,8 tis., 1,9 % (z celkové populace)</a:t>
            </a:r>
          </a:p>
          <a:p>
            <a:pPr eaLnBrk="1" hangingPunct="1">
              <a:spcBef>
                <a:spcPct val="0"/>
              </a:spcBef>
            </a:pPr>
            <a:r>
              <a:rPr lang="cs-CZ" dirty="0" smtClean="0"/>
              <a:t>Osoby deprivované a s nízkou PI, ale ne chudé: 42,0 tis., 0,4 % (z celkové populace)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indent="-287338">
              <a:lnSpc>
                <a:spcPct val="90000"/>
              </a:lnSpc>
              <a:spcBef>
                <a:spcPct val="0"/>
              </a:spcBef>
            </a:pPr>
            <a:endParaRPr lang="cs-CZ" sz="1300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indent="-287338">
              <a:lnSpc>
                <a:spcPct val="90000"/>
              </a:lnSpc>
              <a:spcBef>
                <a:spcPct val="0"/>
              </a:spcBef>
            </a:pPr>
            <a:endParaRPr lang="cs-CZ" sz="1300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 sz="1600" smtClean="0">
                <a:cs typeface="Arial" charset="0"/>
              </a:rPr>
              <a:t>Příjmy ze šetření Životní podmínky 2014 jsou zjišťovány za rok 2013</a:t>
            </a:r>
            <a:endParaRPr lang="cs-CZ" sz="1600" smtClean="0"/>
          </a:p>
          <a:p>
            <a:pPr>
              <a:spcBef>
                <a:spcPct val="0"/>
              </a:spcBef>
            </a:pPr>
            <a:r>
              <a:rPr lang="cs-CZ" sz="1600" smtClean="0"/>
              <a:t>ISC 2013/2005 = 122,7 – reálný růst 114,5 % (loni 113,5 %, v roce 2011 115,5 %)</a:t>
            </a:r>
          </a:p>
          <a:p>
            <a:pPr>
              <a:spcBef>
                <a:spcPct val="0"/>
              </a:spcBef>
            </a:pPr>
            <a:r>
              <a:rPr lang="cs-CZ" sz="1600" b="1" smtClean="0"/>
              <a:t> - </a:t>
            </a:r>
            <a:r>
              <a:rPr lang="cs-CZ" sz="1600" smtClean="0"/>
              <a:t>nominálně zaznamenaly příjmy domácností růst, a to rychlejší než v předchozím roce, reálně meziročně vzrostly</a:t>
            </a:r>
            <a:endParaRPr lang="cs-CZ" sz="1600" b="1" smtClean="0"/>
          </a:p>
          <a:p>
            <a:pPr>
              <a:spcBef>
                <a:spcPct val="0"/>
              </a:spcBef>
            </a:pPr>
            <a:endParaRPr lang="cs-CZ" sz="1600" smtClean="0">
              <a:latin typeface="Times New Roman" pitchFamily="18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z="1200" dirty="0" smtClean="0"/>
              <a:t>Postavení osoby v čele HD – podle SKUP</a:t>
            </a:r>
          </a:p>
          <a:p>
            <a:endParaRPr lang="cs-CZ" sz="1200" u="sng" dirty="0" smtClean="0"/>
          </a:p>
          <a:p>
            <a:r>
              <a:rPr lang="cs-CZ" sz="1200" u="sng" dirty="0" smtClean="0"/>
              <a:t>Průměrný příjem</a:t>
            </a:r>
          </a:p>
          <a:p>
            <a:r>
              <a:rPr lang="cs-CZ" sz="1200" dirty="0" smtClean="0"/>
              <a:t> - průměrný příjem meziročně rostl všem skupinám domácností (s výjimkou ostatních) </a:t>
            </a:r>
          </a:p>
          <a:p>
            <a:r>
              <a:rPr lang="cs-CZ" sz="1200" dirty="0" smtClean="0"/>
              <a:t> - nejmenším tempem rostl osobám z domácností důchodců bez EA členů, a to ze 138,3 tis. Kč na 139,2 tis. Kč, tj. o 0,6 %</a:t>
            </a:r>
          </a:p>
          <a:p>
            <a:r>
              <a:rPr lang="cs-CZ" sz="1200" dirty="0" smtClean="0"/>
              <a:t> - nejvýrazněji rostly průměrné příjmy domácnostem samostatně činných, a to z 162,4 tis. Kč na 170,3 tis. Kč, tzn. o 4,9 %</a:t>
            </a:r>
          </a:p>
          <a:p>
            <a:endParaRPr lang="cs-CZ" sz="1200" dirty="0" smtClean="0"/>
          </a:p>
          <a:p>
            <a:r>
              <a:rPr lang="cs-CZ" sz="1200" u="sng" dirty="0" smtClean="0"/>
              <a:t>Mediánový příjem</a:t>
            </a:r>
          </a:p>
          <a:p>
            <a:r>
              <a:rPr lang="cs-CZ" sz="1200" dirty="0" smtClean="0"/>
              <a:t> - mediánový příjem vzrostl všem skupinám (s výjimkou ostatních)</a:t>
            </a:r>
          </a:p>
          <a:p>
            <a:r>
              <a:rPr lang="cs-CZ" sz="1200" dirty="0" smtClean="0"/>
              <a:t> - nejmenším tempem rostl důchodcům s EA členy, a to z 148,9 tis. Kč na 150,0 tis. Kč, tj. o 0,7 %</a:t>
            </a:r>
          </a:p>
          <a:p>
            <a:r>
              <a:rPr lang="cs-CZ" sz="1200" dirty="0" smtClean="0"/>
              <a:t> - naopak nejvíce se příjem zvýšil nezaměstnaným, a to z 63,6 tis. Kč na 66,6 %, tzn. o 4,7 %</a:t>
            </a:r>
          </a:p>
          <a:p>
            <a:r>
              <a:rPr lang="cs-CZ" sz="1200" dirty="0" smtClean="0"/>
              <a:t> - mediánový příjem rostl rychleji zaměstnancům, a to cca o 3,5 % (vyšším o 3,6 %, nižším o 3,4 %), než samostatně činným, kterým se zvýšil o 2,0 %</a:t>
            </a:r>
          </a:p>
          <a:p>
            <a:endParaRPr lang="cs-CZ" sz="1200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50825" indent="-250825"/>
            <a:r>
              <a:rPr lang="cs-CZ" smtClean="0">
                <a:solidFill>
                  <a:srgbClr val="006AAF"/>
                </a:solidFill>
                <a:latin typeface="Arial" charset="0"/>
                <a:cs typeface="Arial" charset="0"/>
              </a:rPr>
              <a:t>Úplné rodinné domácnosti se závislými dětmi = partnerský pár s nezaopatřeným/i dítětem/dětmi, příp. s dalšími členy domácnosti</a:t>
            </a:r>
          </a:p>
          <a:p>
            <a:pPr marL="250825" indent="-250825">
              <a:spcBef>
                <a:spcPts val="350"/>
              </a:spcBef>
            </a:pPr>
            <a:r>
              <a:rPr lang="cs-CZ" smtClean="0">
                <a:solidFill>
                  <a:srgbClr val="A01220"/>
                </a:solidFill>
                <a:latin typeface="Arial" charset="0"/>
                <a:cs typeface="Arial" charset="0"/>
              </a:rPr>
              <a:t>Neúplné rodinné domácnosti se závislými dětmi = jeden z rodičů s nezaopatřeným/i dítětem/dětmi, příp. s dalšími členy domácnosti</a:t>
            </a:r>
          </a:p>
          <a:p>
            <a:pPr marL="250825" indent="-250825">
              <a:spcBef>
                <a:spcPts val="350"/>
              </a:spcBef>
            </a:pPr>
            <a:r>
              <a:rPr lang="cs-CZ" smtClean="0">
                <a:solidFill>
                  <a:srgbClr val="00B050"/>
                </a:solidFill>
                <a:latin typeface="Arial" charset="0"/>
                <a:cs typeface="Arial" charset="0"/>
              </a:rPr>
              <a:t>Závislé dítě = dítě, které ještě nedosáhlo věku 26 let a v současné době se připravuje na výkon svého povolání (studuje)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mtClean="0"/>
              <a:t>S obtížemi = s velkými obtížemi a obtížemi</a:t>
            </a:r>
          </a:p>
          <a:p>
            <a:r>
              <a:rPr lang="cs-CZ" smtClean="0"/>
              <a:t>Snadno = snadno a velmi snadno</a:t>
            </a:r>
          </a:p>
          <a:p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indent="-287338">
              <a:spcBef>
                <a:spcPct val="0"/>
              </a:spcBef>
              <a:buFont typeface="Arial" charset="0"/>
              <a:buNone/>
              <a:defRPr/>
            </a:pPr>
            <a:r>
              <a:rPr lang="cs-CZ" dirty="0" smtClean="0">
                <a:latin typeface="Arial" charset="0"/>
                <a:cs typeface="Arial" charset="0"/>
              </a:rPr>
              <a:t> - Míra ohrožení příjmovou chudobou se dlouhodobě pohybuje v rozmezí 9–10 %</a:t>
            </a:r>
          </a:p>
          <a:p>
            <a:pPr indent="-287338">
              <a:spcBef>
                <a:spcPct val="0"/>
              </a:spcBef>
              <a:buFont typeface="Arial" charset="0"/>
              <a:buNone/>
              <a:defRPr/>
            </a:pPr>
            <a:r>
              <a:rPr lang="cs-CZ" dirty="0" smtClean="0">
                <a:latin typeface="Arial" charset="0"/>
                <a:cs typeface="Arial" charset="0"/>
              </a:rPr>
              <a:t> - Podíl osob ohrožených příjmovou chudobou byl v roce 2014 9,7 %</a:t>
            </a:r>
          </a:p>
          <a:p>
            <a:pPr indent="-287338">
              <a:spcBef>
                <a:spcPct val="0"/>
              </a:spcBef>
              <a:buFont typeface="Arial" charset="0"/>
              <a:buNone/>
              <a:defRPr/>
            </a:pPr>
            <a:r>
              <a:rPr lang="cs-CZ" dirty="0" smtClean="0">
                <a:latin typeface="Arial" charset="0"/>
                <a:cs typeface="Arial" charset="0"/>
              </a:rPr>
              <a:t> - Dlouhodobě nejohroženějšími skupinami osob jsou nezaměstnaní, neúplné rodiny a rodiny s více dětmi</a:t>
            </a:r>
          </a:p>
          <a:p>
            <a:pPr>
              <a:defRPr/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cs-CZ" dirty="0" smtClean="0"/>
              <a:t>Stát prostřednictvím sociální politiky pomáhá těm lidem, kteří se momentálně nacházejí v nepříznivé životní situaci, jako jsou nemoc, invalidita, nezaměstnanost, chudoba či přechod do důchodu spojený se snížením příjmu, a kterou nejsou schopni vyřešit sami. Jedním z nástrojů sociální politiky je přerozdělování státních financí v podobě sociálních transferů. Největší položku sociálních transferů představují dávky důchodového pojištění (penze). Sociální transfery však rovněž zahrnují dávky nemocenského pojištění, státní sociální podporu a ostatní sociální dávky. Účinnost sociálních transferů u osob ohrožených chudobou je v České republice relativně vysoká.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 - veškeré sociální transfery včetně důchodů snižují chudobu v průměru o 3/4</a:t>
            </a:r>
          </a:p>
          <a:p>
            <a:pPr>
              <a:defRPr/>
            </a:pPr>
            <a:r>
              <a:rPr lang="cs-CZ" dirty="0" smtClean="0"/>
              <a:t> - jejich vliv se s rostoucím věkem zvyšuje, ve věku 65 a více let by chudoba bez sociálních transferů byla na úrovni 90 %, po započtení důchodů do příjmu domácnosti by byla chudobou ohrožena zhruba desetina osob 65letých a starších a po započtení i dalších sociálních transferů by byla na úrovni 7,0 % → sociální transfery tak snižují úroveň příjmové chudoby o více než 90 %</a:t>
            </a:r>
          </a:p>
          <a:p>
            <a:pPr>
              <a:defRPr/>
            </a:pPr>
            <a:r>
              <a:rPr lang="cs-CZ" dirty="0" smtClean="0"/>
              <a:t> - u věkové skupiny 50 až 64 let je to o 3/4 a u ostatních věkových skupin zhruba o polovinu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 - účinnost sociálních transferů bez důchodů je nejvyšší ve věkové skupině 50 až 64 let, ve které snižují chudobu o polovinu, nejmenší vliv na úroveň chudoby mají (ostatní) sociální transfery ve věku 65 a více let, kde jejich účinnost dosahuje 30,1 % a dále ve věku 18 až 24 let, kde účinnost dosahuje 39,6 % (chudobu snižují o necelé dvě pětiny)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0" y="0"/>
            <a:ext cx="10691813" cy="107950"/>
          </a:xfrm>
          <a:prstGeom prst="rect">
            <a:avLst/>
          </a:prstGeom>
          <a:solidFill>
            <a:srgbClr val="006A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anchor="ctr"/>
          <a:lstStyle/>
          <a:p>
            <a:pPr algn="ctr" defTabSz="104299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" name="Obrázek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7463" y="1187450"/>
            <a:ext cx="37449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ástupný symbol pro text 7"/>
          <p:cNvSpPr>
            <a:spLocks noGrp="1"/>
          </p:cNvSpPr>
          <p:nvPr>
            <p:ph type="body" sz="quarter" idx="11"/>
          </p:nvPr>
        </p:nvSpPr>
        <p:spPr>
          <a:xfrm>
            <a:off x="3196800" y="5328000"/>
            <a:ext cx="5822308" cy="71970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rgbClr val="006AA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2"/>
          </p:nvPr>
        </p:nvSpPr>
        <p:spPr>
          <a:xfrm>
            <a:off x="3196800" y="2880000"/>
            <a:ext cx="7190460" cy="234079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500" b="1" cap="all" baseline="0">
                <a:solidFill>
                  <a:srgbClr val="006AAF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4500" b="1">
                <a:latin typeface="Arial" pitchFamily="34" charset="0"/>
                <a:cs typeface="Arial" pitchFamily="34" charset="0"/>
              </a:defRPr>
            </a:lvl2pPr>
            <a:lvl3pPr>
              <a:defRPr sz="4500" b="1">
                <a:latin typeface="Arial" pitchFamily="34" charset="0"/>
                <a:cs typeface="Arial" pitchFamily="34" charset="0"/>
              </a:defRPr>
            </a:lvl3pPr>
            <a:lvl4pPr>
              <a:defRPr sz="4500" b="1">
                <a:latin typeface="Arial" pitchFamily="34" charset="0"/>
                <a:cs typeface="Arial" pitchFamily="34" charset="0"/>
              </a:defRPr>
            </a:lvl4pPr>
            <a:lvl5pPr>
              <a:defRPr sz="4500" b="1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TextovéPole 7"/>
          <p:cNvSpPr txBox="1">
            <a:spLocks noChangeArrowheads="1"/>
          </p:cNvSpPr>
          <p:nvPr userDrawn="1"/>
        </p:nvSpPr>
        <p:spPr bwMode="auto">
          <a:xfrm>
            <a:off x="3197225" y="7091363"/>
            <a:ext cx="6037907" cy="217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cs-CZ" sz="1200" b="1" dirty="0">
                <a:solidFill>
                  <a:srgbClr val="006AAF"/>
                </a:solidFill>
                <a:latin typeface="Arial" charset="0"/>
              </a:rPr>
              <a:t>ČESKÝ STATISTICKÝ ÚŘAD  |  Na padesátém 81, 100 82 Praha 10  |  </a:t>
            </a:r>
            <a:r>
              <a:rPr lang="cs-CZ" sz="1200" b="1" dirty="0" smtClean="0">
                <a:solidFill>
                  <a:srgbClr val="006AAF"/>
                </a:solidFill>
                <a:latin typeface="Arial" charset="0"/>
              </a:rPr>
              <a:t>www.</a:t>
            </a:r>
            <a:r>
              <a:rPr lang="cs-CZ" sz="1200" b="1" dirty="0" err="1" smtClean="0">
                <a:solidFill>
                  <a:srgbClr val="006AAF"/>
                </a:solidFill>
                <a:latin typeface="Arial" charset="0"/>
              </a:rPr>
              <a:t>czso.cz</a:t>
            </a:r>
            <a:endParaRPr lang="cs-CZ" sz="1200" b="1" dirty="0">
              <a:solidFill>
                <a:srgbClr val="006AAF"/>
              </a:solidFill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+ tex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0"/>
            <a:ext cx="10691813" cy="107950"/>
          </a:xfrm>
          <a:prstGeom prst="rect">
            <a:avLst/>
          </a:prstGeom>
          <a:solidFill>
            <a:srgbClr val="006A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anchor="ctr"/>
          <a:lstStyle/>
          <a:p>
            <a:pPr algn="ctr" defTabSz="104299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1260000" y="720000"/>
            <a:ext cx="8172000" cy="118842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 cap="all" baseline="0">
                <a:solidFill>
                  <a:srgbClr val="006AA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1"/>
          </p:nvPr>
        </p:nvSpPr>
        <p:spPr>
          <a:xfrm>
            <a:off x="1260000" y="1979999"/>
            <a:ext cx="8172000" cy="475296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3400"/>
              </a:lnSpc>
              <a:buNone/>
              <a:defRPr sz="2800">
                <a:solidFill>
                  <a:srgbClr val="006AAF"/>
                </a:solidFill>
                <a:latin typeface="Arial" pitchFamily="34" charset="0"/>
                <a:cs typeface="Arial" pitchFamily="34" charset="0"/>
              </a:defRPr>
            </a:lvl1pPr>
            <a:lvl2pPr marL="521496" indent="0">
              <a:lnSpc>
                <a:spcPts val="3400"/>
              </a:lnSpc>
              <a:buNone/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042990" indent="0">
              <a:lnSpc>
                <a:spcPts val="3400"/>
              </a:lnSpc>
              <a:buNone/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564485" indent="0">
              <a:lnSpc>
                <a:spcPts val="3400"/>
              </a:lnSpc>
              <a:buNone/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85980" indent="0">
              <a:lnSpc>
                <a:spcPts val="3400"/>
              </a:lnSpc>
              <a:buNone/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0" name="Obrázek 5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156" y="6986588"/>
            <a:ext cx="900113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ovéPole 8"/>
          <p:cNvSpPr txBox="1">
            <a:spLocks noChangeArrowheads="1"/>
          </p:cNvSpPr>
          <p:nvPr userDrawn="1"/>
        </p:nvSpPr>
        <p:spPr bwMode="auto">
          <a:xfrm>
            <a:off x="9703667" y="7092999"/>
            <a:ext cx="611585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fld id="{FE221A18-2CBB-4A5C-85AF-0BBE21BF1B88}" type="slidenum">
              <a:rPr lang="cs-CZ" sz="1200" b="1" smtClean="0">
                <a:solidFill>
                  <a:srgbClr val="006AAF"/>
                </a:solidFill>
                <a:latin typeface="Arial" charset="0"/>
              </a:rPr>
              <a:pPr algn="r"/>
              <a:t>‹#›</a:t>
            </a:fld>
            <a:endParaRPr lang="cs-CZ" sz="1200" b="1" dirty="0">
              <a:solidFill>
                <a:srgbClr val="006AAF"/>
              </a:solidFill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+ 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0" y="0"/>
            <a:ext cx="10691813" cy="107950"/>
          </a:xfrm>
          <a:prstGeom prst="rect">
            <a:avLst/>
          </a:prstGeom>
          <a:solidFill>
            <a:srgbClr val="006A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anchor="ctr"/>
          <a:lstStyle/>
          <a:p>
            <a:pPr algn="ctr" defTabSz="104299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2"/>
          </p:nvPr>
        </p:nvSpPr>
        <p:spPr>
          <a:xfrm>
            <a:off x="1279156" y="2124447"/>
            <a:ext cx="8172000" cy="4680520"/>
          </a:xfrm>
          <a:prstGeom prst="rect">
            <a:avLst/>
          </a:prstGeom>
        </p:spPr>
        <p:txBody>
          <a:bodyPr/>
          <a:lstStyle>
            <a:lvl1pPr marL="0" indent="-288000">
              <a:lnSpc>
                <a:spcPts val="3400"/>
              </a:lnSpc>
              <a:spcBef>
                <a:spcPts val="0"/>
              </a:spcBef>
              <a:buFont typeface="Arial" pitchFamily="34" charset="0"/>
              <a:buChar char="■"/>
              <a:defRPr sz="2800">
                <a:solidFill>
                  <a:srgbClr val="006AAF"/>
                </a:solidFill>
                <a:latin typeface="Arial" pitchFamily="34" charset="0"/>
                <a:cs typeface="Arial" pitchFamily="34" charset="0"/>
              </a:defRPr>
            </a:lvl1pPr>
            <a:lvl2pPr marL="720000" indent="-288000">
              <a:lnSpc>
                <a:spcPts val="3400"/>
              </a:lnSpc>
              <a:spcBef>
                <a:spcPts val="0"/>
              </a:spcBef>
              <a:buFont typeface="Arial" pitchFamily="34" charset="0"/>
              <a:buChar char="■"/>
              <a:defRPr sz="2400">
                <a:solidFill>
                  <a:srgbClr val="006AAF"/>
                </a:solidFill>
                <a:latin typeface="Arial" pitchFamily="34" charset="0"/>
                <a:cs typeface="Arial" pitchFamily="34" charset="0"/>
              </a:defRPr>
            </a:lvl2pPr>
            <a:lvl3pPr marL="1152000" indent="-288000">
              <a:lnSpc>
                <a:spcPts val="3400"/>
              </a:lnSpc>
              <a:spcBef>
                <a:spcPts val="0"/>
              </a:spcBef>
              <a:buFont typeface="Arial" pitchFamily="34" charset="0"/>
              <a:buChar char="■"/>
              <a:defRPr sz="2000">
                <a:solidFill>
                  <a:srgbClr val="006AAF"/>
                </a:solidFill>
                <a:latin typeface="Arial" pitchFamily="34" charset="0"/>
                <a:cs typeface="Arial" pitchFamily="34" charset="0"/>
              </a:defRPr>
            </a:lvl3pPr>
            <a:lvl4pPr marL="1825233" indent="-288000">
              <a:lnSpc>
                <a:spcPts val="3400"/>
              </a:lnSpc>
              <a:spcBef>
                <a:spcPts val="0"/>
              </a:spcBef>
              <a:buFont typeface="Arial" pitchFamily="34" charset="0"/>
              <a:buChar char="■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346728" indent="-288000">
              <a:lnSpc>
                <a:spcPts val="3400"/>
              </a:lnSpc>
              <a:spcBef>
                <a:spcPts val="0"/>
              </a:spcBef>
              <a:buFont typeface="Arial" pitchFamily="34" charset="0"/>
              <a:buChar char="■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1260000" y="720000"/>
            <a:ext cx="8172000" cy="118842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 cap="all" baseline="0">
                <a:solidFill>
                  <a:srgbClr val="006AA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0" name="Obrázek 5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156" y="6986588"/>
            <a:ext cx="900113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ovéPole 8"/>
          <p:cNvSpPr txBox="1">
            <a:spLocks noChangeArrowheads="1"/>
          </p:cNvSpPr>
          <p:nvPr userDrawn="1"/>
        </p:nvSpPr>
        <p:spPr bwMode="auto">
          <a:xfrm>
            <a:off x="9703667" y="7092999"/>
            <a:ext cx="611585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fld id="{FE221A18-2CBB-4A5C-85AF-0BBE21BF1B88}" type="slidenum">
              <a:rPr lang="cs-CZ" sz="1200" b="1" smtClean="0">
                <a:solidFill>
                  <a:srgbClr val="006AAF"/>
                </a:solidFill>
                <a:latin typeface="Arial" charset="0"/>
              </a:rPr>
              <a:pPr algn="r"/>
              <a:t>‹#›</a:t>
            </a:fld>
            <a:endParaRPr lang="cs-CZ" sz="1200" b="1" dirty="0">
              <a:solidFill>
                <a:srgbClr val="006AAF"/>
              </a:solidFill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0" y="0"/>
            <a:ext cx="10691813" cy="107950"/>
          </a:xfrm>
          <a:prstGeom prst="rect">
            <a:avLst/>
          </a:prstGeom>
          <a:solidFill>
            <a:srgbClr val="006A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anchor="ctr"/>
          <a:lstStyle/>
          <a:p>
            <a:pPr algn="ctr" defTabSz="104299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260475" y="720725"/>
            <a:ext cx="8170863" cy="59388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42990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" name="Zástupný symbol pro obsah 6"/>
          <p:cNvSpPr>
            <a:spLocks noGrp="1"/>
          </p:cNvSpPr>
          <p:nvPr>
            <p:ph sz="quarter" idx="11"/>
          </p:nvPr>
        </p:nvSpPr>
        <p:spPr>
          <a:xfrm>
            <a:off x="1260000" y="1692400"/>
            <a:ext cx="8172000" cy="4967600"/>
          </a:xfrm>
          <a:prstGeom prst="rect">
            <a:avLst/>
          </a:prstGeom>
          <a:solidFill>
            <a:schemeClr val="bg1"/>
          </a:solidFill>
        </p:spPr>
        <p:txBody>
          <a:bodyPr lIns="180000" tIns="180000" rIns="180000"/>
          <a:lstStyle>
            <a:lvl1pPr marL="0" indent="0">
              <a:buNone/>
              <a:defRPr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2"/>
          </p:nvPr>
        </p:nvSpPr>
        <p:spPr>
          <a:xfrm>
            <a:off x="1494000" y="972000"/>
            <a:ext cx="7740000" cy="57638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200" b="1">
                <a:solidFill>
                  <a:srgbClr val="006AA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5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156" y="6986588"/>
            <a:ext cx="900113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ovéPole 8"/>
          <p:cNvSpPr txBox="1">
            <a:spLocks noChangeArrowheads="1"/>
          </p:cNvSpPr>
          <p:nvPr userDrawn="1"/>
        </p:nvSpPr>
        <p:spPr bwMode="auto">
          <a:xfrm>
            <a:off x="9703667" y="7092999"/>
            <a:ext cx="611585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fld id="{FE221A18-2CBB-4A5C-85AF-0BBE21BF1B88}" type="slidenum">
              <a:rPr lang="cs-CZ" sz="1200" b="1" smtClean="0">
                <a:solidFill>
                  <a:srgbClr val="006AAF"/>
                </a:solidFill>
                <a:latin typeface="Arial" charset="0"/>
              </a:rPr>
              <a:pPr algn="r"/>
              <a:t>‹#›</a:t>
            </a:fld>
            <a:endParaRPr lang="cs-CZ" sz="1200" b="1" dirty="0">
              <a:solidFill>
                <a:srgbClr val="006AAF"/>
              </a:solidFill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děkov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0" y="0"/>
            <a:ext cx="10691813" cy="107950"/>
          </a:xfrm>
          <a:prstGeom prst="rect">
            <a:avLst/>
          </a:prstGeom>
          <a:solidFill>
            <a:srgbClr val="006A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anchor="ctr"/>
          <a:lstStyle/>
          <a:p>
            <a:pPr algn="ctr" defTabSz="104299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" name="Obrázek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7463" y="1187450"/>
            <a:ext cx="37449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ástupný symbol pro text 3"/>
          <p:cNvSpPr>
            <a:spLocks noGrp="1"/>
          </p:cNvSpPr>
          <p:nvPr>
            <p:ph type="body" sz="quarter" idx="10"/>
          </p:nvPr>
        </p:nvSpPr>
        <p:spPr>
          <a:xfrm>
            <a:off x="3240000" y="3959999"/>
            <a:ext cx="6570662" cy="147681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4300" b="1">
                <a:solidFill>
                  <a:srgbClr val="006AA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extovéPole 7"/>
          <p:cNvSpPr txBox="1">
            <a:spLocks noChangeArrowheads="1"/>
          </p:cNvSpPr>
          <p:nvPr userDrawn="1"/>
        </p:nvSpPr>
        <p:spPr bwMode="auto">
          <a:xfrm>
            <a:off x="3197225" y="7091363"/>
            <a:ext cx="6037907" cy="217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cs-CZ" sz="1200" b="1" dirty="0">
                <a:solidFill>
                  <a:srgbClr val="006AAF"/>
                </a:solidFill>
                <a:latin typeface="Arial" charset="0"/>
              </a:rPr>
              <a:t>ČESKÝ STATISTICKÝ ÚŘAD  |  Na padesátém 81, 100 82 Praha 10  |  </a:t>
            </a:r>
            <a:r>
              <a:rPr lang="cs-CZ" sz="1200" b="1" dirty="0" smtClean="0">
                <a:solidFill>
                  <a:srgbClr val="006AAF"/>
                </a:solidFill>
                <a:latin typeface="Arial" charset="0"/>
              </a:rPr>
              <a:t>www.</a:t>
            </a:r>
            <a:r>
              <a:rPr lang="cs-CZ" sz="1200" b="1" dirty="0" err="1" smtClean="0">
                <a:solidFill>
                  <a:srgbClr val="006AAF"/>
                </a:solidFill>
                <a:latin typeface="Arial" charset="0"/>
              </a:rPr>
              <a:t>czso.cz</a:t>
            </a:r>
            <a:endParaRPr lang="cs-CZ" sz="1200" b="1" dirty="0">
              <a:solidFill>
                <a:srgbClr val="006AAF"/>
              </a:solidFill>
              <a:latin typeface="Arial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370" r:id="rId1"/>
    <p:sldLayoutId id="2147484371" r:id="rId2"/>
    <p:sldLayoutId id="2147484372" r:id="rId3"/>
    <p:sldLayoutId id="2147484373" r:id="rId4"/>
    <p:sldLayoutId id="2147484374" r:id="rId5"/>
  </p:sldLayoutIdLst>
  <p:timing>
    <p:tnLst>
      <p:par>
        <p:cTn id="1" dur="indefinite" restart="never" nodeType="tmRoot"/>
      </p:par>
    </p:tnLst>
  </p:timing>
  <p:txStyles>
    <p:titleStyle>
      <a:lvl1pPr algn="ctr" defTabSz="1042988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429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charset="0"/>
        </a:defRPr>
      </a:lvl2pPr>
      <a:lvl3pPr algn="ctr" defTabSz="10429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charset="0"/>
        </a:defRPr>
      </a:lvl3pPr>
      <a:lvl4pPr algn="ctr" defTabSz="10429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charset="0"/>
        </a:defRPr>
      </a:lvl4pPr>
      <a:lvl5pPr algn="ctr" defTabSz="10429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charset="0"/>
        </a:defRPr>
      </a:lvl5pPr>
      <a:lvl6pPr marL="457200" algn="ctr" defTabSz="1042988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914400" algn="ctr" defTabSz="1042988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371600" algn="ctr" defTabSz="1042988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1828800" algn="ctr" defTabSz="1042988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lvl1pPr marL="390525" indent="-390525" algn="l" defTabSz="10429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6138" indent="-325438" algn="l" defTabSz="10429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338" indent="-260350" algn="l" defTabSz="10429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4038" indent="-260350" algn="l" defTabSz="10429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325" indent="-260350" algn="l" defTabSz="104298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222" indent="-260748" algn="l" defTabSz="104299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718" indent="-260748" algn="l" defTabSz="104299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213" indent="-260748" algn="l" defTabSz="104299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708" indent="-260748" algn="l" defTabSz="104299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ela.brazdilova@czso.cz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sarka.sustova@czso.cz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text 3"/>
          <p:cNvSpPr>
            <a:spLocks noGrp="1"/>
          </p:cNvSpPr>
          <p:nvPr>
            <p:ph type="body" sz="quarter" idx="12"/>
          </p:nvPr>
        </p:nvSpPr>
        <p:spPr bwMode="auto">
          <a:xfrm>
            <a:off x="3157538" y="2879725"/>
            <a:ext cx="7189787" cy="2341563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cap="none" smtClean="0">
                <a:latin typeface="Arial" charset="0"/>
                <a:cs typeface="Arial" charset="0"/>
              </a:rPr>
              <a:t>ŽIVOTNÍ PODMÍNKY ČESKÝCH DOMÁCNOSTÍ</a:t>
            </a:r>
          </a:p>
          <a:p>
            <a:endParaRPr lang="cs-CZ" cap="none" smtClean="0">
              <a:latin typeface="Arial" charset="0"/>
              <a:cs typeface="Arial" charset="0"/>
            </a:endParaRPr>
          </a:p>
        </p:txBody>
      </p:sp>
      <p:sp>
        <p:nvSpPr>
          <p:cNvPr id="6147" name="Zástupný symbol pro text 4"/>
          <p:cNvSpPr>
            <a:spLocks noGrp="1"/>
          </p:cNvSpPr>
          <p:nvPr>
            <p:ph type="body" sz="quarter" idx="11"/>
          </p:nvPr>
        </p:nvSpPr>
        <p:spPr bwMode="auto">
          <a:xfrm>
            <a:off x="3157538" y="4789488"/>
            <a:ext cx="5821362" cy="719137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z="3200" smtClean="0">
                <a:latin typeface="Arial" charset="0"/>
                <a:cs typeface="Arial" charset="0"/>
              </a:rPr>
              <a:t>Michaela Brázdilová</a:t>
            </a:r>
          </a:p>
          <a:p>
            <a:r>
              <a:rPr lang="cs-CZ" sz="3200" smtClean="0">
                <a:latin typeface="Arial" charset="0"/>
                <a:cs typeface="Arial" charset="0"/>
              </a:rPr>
              <a:t>Šárka Šustová</a:t>
            </a:r>
          </a:p>
        </p:txBody>
      </p:sp>
      <p:sp>
        <p:nvSpPr>
          <p:cNvPr id="6148" name="Zástupný symbol pro text 3"/>
          <p:cNvSpPr txBox="1">
            <a:spLocks/>
          </p:cNvSpPr>
          <p:nvPr/>
        </p:nvSpPr>
        <p:spPr bwMode="auto">
          <a:xfrm>
            <a:off x="3203575" y="6353175"/>
            <a:ext cx="5857875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cs-CZ" sz="2000">
                <a:solidFill>
                  <a:srgbClr val="006AAF"/>
                </a:solidFill>
                <a:latin typeface="Arial" charset="0"/>
              </a:rPr>
              <a:t>Tisková konference, ČSÚ Praha, 28. 5. 2015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text 2"/>
          <p:cNvSpPr>
            <a:spLocks noGrp="1"/>
          </p:cNvSpPr>
          <p:nvPr>
            <p:ph type="body" sz="quarter" idx="10"/>
          </p:nvPr>
        </p:nvSpPr>
        <p:spPr bwMode="auto">
          <a:xfrm>
            <a:off x="1260475" y="720725"/>
            <a:ext cx="8170863" cy="118745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z="2800" cap="none" dirty="0" smtClean="0">
                <a:latin typeface="Arial" charset="0"/>
                <a:cs typeface="Arial" charset="0"/>
              </a:rPr>
              <a:t>Vliv sociálních transferů na míru ohrožení příjmovou chudobou (2014)</a:t>
            </a:r>
          </a:p>
        </p:txBody>
      </p:sp>
      <p:graphicFrame>
        <p:nvGraphicFramePr>
          <p:cNvPr id="12" name="Graf 11"/>
          <p:cNvGraphicFramePr>
            <a:graphicFrameLocks noChangeAspect="1"/>
          </p:cNvGraphicFramePr>
          <p:nvPr/>
        </p:nvGraphicFramePr>
        <p:xfrm>
          <a:off x="1170236" y="1764407"/>
          <a:ext cx="8229600" cy="493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text 2"/>
          <p:cNvSpPr>
            <a:spLocks noGrp="1"/>
          </p:cNvSpPr>
          <p:nvPr>
            <p:ph type="body" sz="quarter" idx="10"/>
          </p:nvPr>
        </p:nvSpPr>
        <p:spPr bwMode="auto">
          <a:xfrm>
            <a:off x="1260475" y="720725"/>
            <a:ext cx="8170863" cy="118745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z="2800" cap="none" dirty="0" smtClean="0">
                <a:latin typeface="Arial" charset="0"/>
                <a:cs typeface="Arial" charset="0"/>
              </a:rPr>
              <a:t>Ohrožení příjmovou chudobou v rodinách s dětmi (2014)</a:t>
            </a:r>
          </a:p>
        </p:txBody>
      </p:sp>
      <p:graphicFrame>
        <p:nvGraphicFramePr>
          <p:cNvPr id="8" name="Graf 7"/>
          <p:cNvGraphicFramePr>
            <a:graphicFrameLocks noChangeAspect="1"/>
          </p:cNvGraphicFramePr>
          <p:nvPr/>
        </p:nvGraphicFramePr>
        <p:xfrm>
          <a:off x="1170236" y="1764407"/>
          <a:ext cx="8229600" cy="493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text 1"/>
          <p:cNvSpPr>
            <a:spLocks noGrp="1"/>
          </p:cNvSpPr>
          <p:nvPr>
            <p:ph type="body" sz="quarter" idx="12"/>
          </p:nvPr>
        </p:nvSpPr>
        <p:spPr bwMode="auto">
          <a:xfrm>
            <a:off x="1279525" y="2124075"/>
            <a:ext cx="8170863" cy="46815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8000" indent="-287338">
              <a:spcBef>
                <a:spcPct val="0"/>
              </a:spcBef>
              <a:buFont typeface="Arial" charset="0"/>
              <a:buChar char="■"/>
            </a:pPr>
            <a:r>
              <a:rPr lang="cs-CZ" dirty="0" smtClean="0">
                <a:latin typeface="Arial" charset="0"/>
                <a:cs typeface="Arial" charset="0"/>
              </a:rPr>
              <a:t>míra materiální deprivace se dlouhodobě pohybuje v rozmezí 6–7 %</a:t>
            </a:r>
          </a:p>
          <a:p>
            <a:pPr marL="288000" indent="-287338">
              <a:spcBef>
                <a:spcPct val="0"/>
              </a:spcBef>
              <a:buFont typeface="Arial" charset="0"/>
              <a:buChar char="■"/>
            </a:pPr>
            <a:r>
              <a:rPr lang="cs-CZ" dirty="0" smtClean="0">
                <a:latin typeface="Arial" charset="0"/>
                <a:cs typeface="Arial" charset="0"/>
              </a:rPr>
              <a:t>míra materiální deprivace se v ČR pohybuje pod průměrem EU</a:t>
            </a:r>
          </a:p>
          <a:p>
            <a:pPr marL="288000" indent="-287338">
              <a:spcBef>
                <a:spcPct val="0"/>
              </a:spcBef>
              <a:buFont typeface="Arial" charset="0"/>
              <a:buChar char="■"/>
            </a:pPr>
            <a:r>
              <a:rPr lang="cs-CZ" dirty="0" smtClean="0">
                <a:latin typeface="Arial" charset="0"/>
                <a:cs typeface="Arial" charset="0"/>
              </a:rPr>
              <a:t>podíl materiálně deprivovaných osob byl v roce 2014 na úrovni 6,7 %</a:t>
            </a:r>
          </a:p>
          <a:p>
            <a:pPr marL="288000" indent="-287338">
              <a:spcBef>
                <a:spcPct val="0"/>
              </a:spcBef>
              <a:buFont typeface="Arial" charset="0"/>
              <a:buChar char="■"/>
            </a:pPr>
            <a:r>
              <a:rPr lang="cs-CZ" dirty="0" smtClean="0">
                <a:latin typeface="Arial" charset="0"/>
                <a:cs typeface="Arial" charset="0"/>
              </a:rPr>
              <a:t>dlouhodobě nejohroženějšími skupinami osob jsou nezaměstnaní, neúplné rodiny, domácnosti jednotlivců a rodiny s více dětmi</a:t>
            </a:r>
          </a:p>
          <a:p>
            <a:pPr indent="-287338">
              <a:spcBef>
                <a:spcPct val="0"/>
              </a:spcBef>
              <a:buFont typeface="Arial" charset="0"/>
              <a:buChar char="■"/>
            </a:pPr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17411" name="Zástupný symbol pro text 2"/>
          <p:cNvSpPr>
            <a:spLocks noGrp="1"/>
          </p:cNvSpPr>
          <p:nvPr>
            <p:ph type="body" sz="quarter" idx="10"/>
          </p:nvPr>
        </p:nvSpPr>
        <p:spPr bwMode="auto">
          <a:xfrm>
            <a:off x="1260475" y="720725"/>
            <a:ext cx="8170863" cy="118745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cap="none" dirty="0" smtClean="0">
                <a:latin typeface="Arial" charset="0"/>
                <a:cs typeface="Arial" charset="0"/>
              </a:rPr>
              <a:t>Materiální deprivace (2014)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text 2"/>
          <p:cNvSpPr>
            <a:spLocks noGrp="1"/>
          </p:cNvSpPr>
          <p:nvPr>
            <p:ph type="body" sz="quarter" idx="10"/>
          </p:nvPr>
        </p:nvSpPr>
        <p:spPr bwMode="auto">
          <a:xfrm>
            <a:off x="1260475" y="720725"/>
            <a:ext cx="8170863" cy="118745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z="2800" cap="none" dirty="0" smtClean="0">
                <a:latin typeface="Arial" charset="0"/>
                <a:cs typeface="Arial" charset="0"/>
              </a:rPr>
              <a:t>Podíly materiálně deprivovaných osob podle počtu chybějících položek (2014)</a:t>
            </a:r>
          </a:p>
        </p:txBody>
      </p:sp>
      <p:graphicFrame>
        <p:nvGraphicFramePr>
          <p:cNvPr id="4" name="Graf 3"/>
          <p:cNvGraphicFramePr>
            <a:graphicFrameLocks noChangeAspect="1"/>
          </p:cNvGraphicFramePr>
          <p:nvPr/>
        </p:nvGraphicFramePr>
        <p:xfrm>
          <a:off x="4290448" y="2196455"/>
          <a:ext cx="6402952" cy="3940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ástupný symbol pro text 1"/>
          <p:cNvSpPr>
            <a:spLocks noGrp="1"/>
          </p:cNvSpPr>
          <p:nvPr>
            <p:ph type="body" sz="quarter" idx="12"/>
          </p:nvPr>
        </p:nvSpPr>
        <p:spPr>
          <a:xfrm>
            <a:off x="1314450" y="1763713"/>
            <a:ext cx="3778250" cy="4678362"/>
          </a:xfrm>
          <a:ln w="25400">
            <a:noFill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cs-CZ" sz="1600" dirty="0" smtClean="0"/>
              <a:t>4 a více chybějících položek z 9 zkoumaných</a:t>
            </a:r>
            <a:r>
              <a:rPr lang="cs-CZ" sz="1800" dirty="0" smtClean="0"/>
              <a:t>:</a:t>
            </a:r>
          </a:p>
          <a:p>
            <a:pPr>
              <a:lnSpc>
                <a:spcPct val="100000"/>
              </a:lnSpc>
              <a:buFont typeface="Arial" pitchFamily="34" charset="0"/>
              <a:buNone/>
              <a:defRPr/>
            </a:pPr>
            <a:endParaRPr lang="cs-CZ" sz="800" dirty="0" smtClean="0"/>
          </a:p>
          <a:p>
            <a:pPr>
              <a:lnSpc>
                <a:spcPct val="100000"/>
              </a:lnSpc>
              <a:buFont typeface="Arial" pitchFamily="34" charset="0"/>
              <a:buNone/>
              <a:defRPr/>
            </a:pPr>
            <a:r>
              <a:rPr lang="cs-CZ" sz="1600" dirty="0" smtClean="0"/>
              <a:t>zda domácnost vlastní: </a:t>
            </a:r>
          </a:p>
          <a:p>
            <a:pPr marL="54900" indent="-342900">
              <a:lnSpc>
                <a:spcPct val="100000"/>
              </a:lnSpc>
              <a:buFont typeface="+mj-lt"/>
              <a:buAutoNum type="arabicPeriod"/>
              <a:defRPr/>
            </a:pPr>
            <a:r>
              <a:rPr lang="cs-CZ" sz="1600" dirty="0" smtClean="0"/>
              <a:t>barevnou TV</a:t>
            </a:r>
          </a:p>
          <a:p>
            <a:pPr marL="54900" indent="-342900">
              <a:lnSpc>
                <a:spcPct val="100000"/>
              </a:lnSpc>
              <a:buFont typeface="+mj-lt"/>
              <a:buAutoNum type="arabicPeriod"/>
              <a:defRPr/>
            </a:pPr>
            <a:r>
              <a:rPr lang="cs-CZ" sz="1600" dirty="0" smtClean="0"/>
              <a:t>telefon</a:t>
            </a:r>
          </a:p>
          <a:p>
            <a:pPr marL="54900" indent="-342900">
              <a:lnSpc>
                <a:spcPct val="100000"/>
              </a:lnSpc>
              <a:buFont typeface="+mj-lt"/>
              <a:buAutoNum type="arabicPeriod"/>
              <a:defRPr/>
            </a:pPr>
            <a:r>
              <a:rPr lang="cs-CZ" sz="1600" dirty="0" smtClean="0"/>
              <a:t>pračku</a:t>
            </a:r>
          </a:p>
          <a:p>
            <a:pPr marL="54900" indent="-342900">
              <a:lnSpc>
                <a:spcPct val="100000"/>
              </a:lnSpc>
              <a:buFont typeface="+mj-lt"/>
              <a:buAutoNum type="arabicPeriod"/>
              <a:defRPr/>
            </a:pPr>
            <a:r>
              <a:rPr lang="cs-CZ" sz="1600" dirty="0" smtClean="0"/>
              <a:t>auto</a:t>
            </a:r>
          </a:p>
          <a:p>
            <a:pPr marL="54900" indent="-342900">
              <a:lnSpc>
                <a:spcPct val="100000"/>
              </a:lnSpc>
              <a:buFont typeface="Arial" pitchFamily="34" charset="0"/>
              <a:buNone/>
              <a:defRPr/>
            </a:pPr>
            <a:endParaRPr lang="cs-CZ" sz="800" dirty="0" smtClean="0"/>
          </a:p>
          <a:p>
            <a:pPr marL="54900" indent="-342900">
              <a:lnSpc>
                <a:spcPct val="100000"/>
              </a:lnSpc>
              <a:buFont typeface="Arial" pitchFamily="34" charset="0"/>
              <a:buNone/>
              <a:defRPr/>
            </a:pPr>
            <a:r>
              <a:rPr lang="cs-CZ" sz="1600" dirty="0" smtClean="0"/>
              <a:t>zda si domácnost mohla dovolit: </a:t>
            </a:r>
          </a:p>
          <a:p>
            <a:pPr marL="54900" indent="-342900">
              <a:lnSpc>
                <a:spcPct val="100000"/>
              </a:lnSpc>
              <a:buFont typeface="+mj-lt"/>
              <a:buAutoNum type="arabicPeriod" startAt="5"/>
              <a:defRPr/>
            </a:pPr>
            <a:r>
              <a:rPr lang="cs-CZ" sz="1600" dirty="0" smtClean="0"/>
              <a:t>týdenní dovolenou</a:t>
            </a:r>
          </a:p>
          <a:p>
            <a:pPr marL="360000" indent="-342900">
              <a:lnSpc>
                <a:spcPct val="100000"/>
              </a:lnSpc>
              <a:buFont typeface="+mj-lt"/>
              <a:buAutoNum type="arabicPeriod" startAt="5"/>
              <a:defRPr/>
            </a:pPr>
            <a:r>
              <a:rPr lang="cs-CZ" sz="1600" dirty="0" smtClean="0"/>
              <a:t>zaplatit neočekávaný výdaj ve výši 9 600 Kč</a:t>
            </a:r>
          </a:p>
          <a:p>
            <a:pPr marL="54900" indent="-342900">
              <a:lnSpc>
                <a:spcPct val="100000"/>
              </a:lnSpc>
              <a:buFont typeface="+mj-lt"/>
              <a:buAutoNum type="arabicPeriod" startAt="5"/>
              <a:defRPr/>
            </a:pPr>
            <a:r>
              <a:rPr lang="cs-CZ" sz="1600" dirty="0" smtClean="0"/>
              <a:t>dostatečně vytápět byt</a:t>
            </a:r>
          </a:p>
          <a:p>
            <a:pPr marL="54900" indent="-342900">
              <a:lnSpc>
                <a:spcPct val="100000"/>
              </a:lnSpc>
              <a:buFont typeface="+mj-lt"/>
              <a:buAutoNum type="arabicPeriod" startAt="5"/>
              <a:defRPr/>
            </a:pPr>
            <a:r>
              <a:rPr lang="cs-CZ" sz="1600" dirty="0" smtClean="0"/>
              <a:t>jíst maso každý druhý den</a:t>
            </a:r>
            <a:endParaRPr lang="cs-CZ" sz="1800" dirty="0" smtClean="0"/>
          </a:p>
          <a:p>
            <a:pPr marL="54900" indent="-342900">
              <a:lnSpc>
                <a:spcPct val="100000"/>
              </a:lnSpc>
              <a:buFont typeface="+mj-lt"/>
              <a:buAutoNum type="arabicPeriod" startAt="5"/>
              <a:defRPr/>
            </a:pPr>
            <a:endParaRPr lang="cs-CZ" sz="800" dirty="0" smtClean="0"/>
          </a:p>
          <a:p>
            <a:pPr marL="54900" indent="-342900">
              <a:lnSpc>
                <a:spcPct val="100000"/>
              </a:lnSpc>
              <a:buFont typeface="+mj-lt"/>
              <a:buAutoNum type="arabicPeriod" startAt="5"/>
              <a:defRPr/>
            </a:pPr>
            <a:r>
              <a:rPr lang="cs-CZ" sz="1600" dirty="0" smtClean="0"/>
              <a:t>zda měla domácnost problémy s placením plateb (nájem, platby za bydlení, splátky půjček na bydlení, splátky ostatních půjček)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text 2"/>
          <p:cNvSpPr>
            <a:spLocks noGrp="1"/>
          </p:cNvSpPr>
          <p:nvPr>
            <p:ph type="body" sz="quarter" idx="10"/>
          </p:nvPr>
        </p:nvSpPr>
        <p:spPr bwMode="auto">
          <a:xfrm>
            <a:off x="1260475" y="720725"/>
            <a:ext cx="8170863" cy="118745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z="2800" cap="none" dirty="0" smtClean="0">
                <a:latin typeface="Arial" charset="0"/>
                <a:cs typeface="Arial" charset="0"/>
              </a:rPr>
              <a:t>Podíly materiálně deprivovaných osob, kterým chybí daná položka (2014)</a:t>
            </a:r>
          </a:p>
        </p:txBody>
      </p:sp>
      <p:graphicFrame>
        <p:nvGraphicFramePr>
          <p:cNvPr id="5" name="Graf 4"/>
          <p:cNvGraphicFramePr>
            <a:graphicFrameLocks noChangeAspect="1"/>
          </p:cNvGraphicFramePr>
          <p:nvPr/>
        </p:nvGraphicFramePr>
        <p:xfrm>
          <a:off x="1242244" y="1764407"/>
          <a:ext cx="8623935" cy="493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text 2"/>
          <p:cNvSpPr>
            <a:spLocks noGrp="1"/>
          </p:cNvSpPr>
          <p:nvPr>
            <p:ph type="body" sz="quarter" idx="10"/>
          </p:nvPr>
        </p:nvSpPr>
        <p:spPr bwMode="auto">
          <a:xfrm>
            <a:off x="1260475" y="720725"/>
            <a:ext cx="8170863" cy="118745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z="2800" cap="none" dirty="0" smtClean="0">
                <a:latin typeface="Arial" charset="0"/>
                <a:cs typeface="Arial" charset="0"/>
              </a:rPr>
              <a:t>Míra materiální deprivace v rodinách s dětmi (2014)</a:t>
            </a:r>
          </a:p>
        </p:txBody>
      </p:sp>
      <p:graphicFrame>
        <p:nvGraphicFramePr>
          <p:cNvPr id="9" name="Graf 8"/>
          <p:cNvGraphicFramePr>
            <a:graphicFrameLocks noChangeAspect="1"/>
          </p:cNvGraphicFramePr>
          <p:nvPr/>
        </p:nvGraphicFramePr>
        <p:xfrm>
          <a:off x="1242244" y="1764407"/>
          <a:ext cx="8229600" cy="493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text 2"/>
          <p:cNvSpPr>
            <a:spLocks noGrp="1"/>
          </p:cNvSpPr>
          <p:nvPr>
            <p:ph type="body" sz="quarter" idx="10"/>
          </p:nvPr>
        </p:nvSpPr>
        <p:spPr bwMode="auto">
          <a:xfrm>
            <a:off x="1260475" y="720725"/>
            <a:ext cx="8170863" cy="118745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z="2800" cap="none" dirty="0" smtClean="0">
                <a:latin typeface="Arial" charset="0"/>
                <a:cs typeface="Arial" charset="0"/>
              </a:rPr>
              <a:t>Podíly domácností, které si nemohou dovolit zaplatit dětem* vybrané předměty (2014)</a:t>
            </a:r>
            <a:endParaRPr lang="cs-CZ" cap="none" dirty="0" smtClean="0">
              <a:latin typeface="Arial" charset="0"/>
              <a:cs typeface="Arial" charset="0"/>
            </a:endParaRPr>
          </a:p>
        </p:txBody>
      </p:sp>
      <p:sp>
        <p:nvSpPr>
          <p:cNvPr id="20484" name="TextovéPole 3"/>
          <p:cNvSpPr txBox="1">
            <a:spLocks noChangeArrowheads="1"/>
          </p:cNvSpPr>
          <p:nvPr/>
        </p:nvSpPr>
        <p:spPr bwMode="auto">
          <a:xfrm>
            <a:off x="1385888" y="6589713"/>
            <a:ext cx="41719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cs-CZ" sz="1600">
                <a:solidFill>
                  <a:srgbClr val="006AAF"/>
                </a:solidFill>
                <a:latin typeface="Arial" charset="0"/>
              </a:rPr>
              <a:t>Pozn.: *děti do 16 let</a:t>
            </a:r>
          </a:p>
        </p:txBody>
      </p:sp>
      <p:graphicFrame>
        <p:nvGraphicFramePr>
          <p:cNvPr id="5" name="Graf 4"/>
          <p:cNvGraphicFramePr/>
          <p:nvPr/>
        </p:nvGraphicFramePr>
        <p:xfrm>
          <a:off x="1242244" y="1692399"/>
          <a:ext cx="8589600" cy="493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text 2"/>
          <p:cNvSpPr>
            <a:spLocks noGrp="1"/>
          </p:cNvSpPr>
          <p:nvPr>
            <p:ph type="body" sz="quarter" idx="10"/>
          </p:nvPr>
        </p:nvSpPr>
        <p:spPr bwMode="auto">
          <a:xfrm>
            <a:off x="1260475" y="720725"/>
            <a:ext cx="8406705" cy="118745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z="2800" cap="none" dirty="0" smtClean="0">
                <a:latin typeface="Arial" charset="0"/>
                <a:cs typeface="Arial" charset="0"/>
              </a:rPr>
              <a:t>Podíly domácností, jež si nemohou dovolit dětem* zaplatit alespoň jednu ze 4 činností (2014) </a:t>
            </a:r>
          </a:p>
        </p:txBody>
      </p:sp>
      <p:graphicFrame>
        <p:nvGraphicFramePr>
          <p:cNvPr id="9" name="Graf 8"/>
          <p:cNvGraphicFramePr>
            <a:graphicFrameLocks noChangeAspect="1"/>
          </p:cNvGraphicFramePr>
          <p:nvPr/>
        </p:nvGraphicFramePr>
        <p:xfrm>
          <a:off x="1242244" y="1692399"/>
          <a:ext cx="8229600" cy="493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508" name="TextovéPole 10"/>
          <p:cNvSpPr txBox="1">
            <a:spLocks noChangeArrowheads="1"/>
          </p:cNvSpPr>
          <p:nvPr/>
        </p:nvSpPr>
        <p:spPr bwMode="auto">
          <a:xfrm>
            <a:off x="8515350" y="2916238"/>
            <a:ext cx="2016125" cy="1939925"/>
          </a:xfrm>
          <a:prstGeom prst="rect">
            <a:avLst/>
          </a:prstGeom>
          <a:solidFill>
            <a:srgbClr val="FFFFFF"/>
          </a:solidFill>
          <a:ln w="25400">
            <a:solidFill>
              <a:srgbClr val="006AAF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cs-CZ" sz="1400" b="1" dirty="0">
                <a:solidFill>
                  <a:srgbClr val="006AAF"/>
                </a:solidFill>
                <a:latin typeface="Arial" charset="0"/>
              </a:rPr>
              <a:t> </a:t>
            </a:r>
          </a:p>
          <a:p>
            <a:pPr algn="ctr"/>
            <a:r>
              <a:rPr lang="cs-CZ" sz="1400" b="1" dirty="0">
                <a:solidFill>
                  <a:srgbClr val="006AAF"/>
                </a:solidFill>
                <a:latin typeface="Arial" charset="0"/>
              </a:rPr>
              <a:t> </a:t>
            </a:r>
            <a:r>
              <a:rPr lang="cs-CZ" sz="1400" b="1" dirty="0" smtClean="0">
                <a:solidFill>
                  <a:srgbClr val="006AAF"/>
                </a:solidFill>
                <a:latin typeface="Arial" charset="0"/>
              </a:rPr>
              <a:t>zájmové </a:t>
            </a:r>
            <a:r>
              <a:rPr lang="cs-CZ" sz="1400" b="1" dirty="0">
                <a:solidFill>
                  <a:srgbClr val="006AAF"/>
                </a:solidFill>
                <a:latin typeface="Arial" charset="0"/>
              </a:rPr>
              <a:t>kroužky</a:t>
            </a:r>
          </a:p>
          <a:p>
            <a:pPr algn="ctr"/>
            <a:endParaRPr lang="cs-CZ" sz="1400" b="1" dirty="0">
              <a:solidFill>
                <a:srgbClr val="006AAF"/>
              </a:solidFill>
              <a:latin typeface="Arial" charset="0"/>
            </a:endParaRPr>
          </a:p>
          <a:p>
            <a:pPr algn="ctr"/>
            <a:r>
              <a:rPr lang="cs-CZ" sz="1400" b="1" dirty="0">
                <a:solidFill>
                  <a:srgbClr val="006AAF"/>
                </a:solidFill>
                <a:latin typeface="Arial" charset="0"/>
              </a:rPr>
              <a:t> </a:t>
            </a:r>
            <a:r>
              <a:rPr lang="cs-CZ" sz="1400" b="1" dirty="0" smtClean="0">
                <a:solidFill>
                  <a:srgbClr val="006AAF"/>
                </a:solidFill>
                <a:latin typeface="Arial" charset="0"/>
              </a:rPr>
              <a:t>oslava </a:t>
            </a:r>
            <a:r>
              <a:rPr lang="cs-CZ" sz="1400" b="1" dirty="0">
                <a:solidFill>
                  <a:srgbClr val="006AAF"/>
                </a:solidFill>
                <a:latin typeface="Arial" charset="0"/>
              </a:rPr>
              <a:t>narozenin</a:t>
            </a:r>
          </a:p>
          <a:p>
            <a:pPr algn="ctr"/>
            <a:endParaRPr lang="cs-CZ" sz="1400" b="1" dirty="0">
              <a:solidFill>
                <a:srgbClr val="006AAF"/>
              </a:solidFill>
              <a:latin typeface="Arial" charset="0"/>
            </a:endParaRPr>
          </a:p>
          <a:p>
            <a:pPr algn="ctr"/>
            <a:r>
              <a:rPr lang="cs-CZ" sz="1400" b="1" dirty="0">
                <a:solidFill>
                  <a:srgbClr val="006AAF"/>
                </a:solidFill>
                <a:latin typeface="Arial" charset="0"/>
              </a:rPr>
              <a:t> </a:t>
            </a:r>
            <a:r>
              <a:rPr lang="cs-CZ" sz="1400" b="1" dirty="0" smtClean="0">
                <a:solidFill>
                  <a:srgbClr val="006AAF"/>
                </a:solidFill>
                <a:latin typeface="Arial" charset="0"/>
              </a:rPr>
              <a:t>návštěva </a:t>
            </a:r>
            <a:r>
              <a:rPr lang="cs-CZ" sz="1400" b="1" dirty="0">
                <a:solidFill>
                  <a:srgbClr val="006AAF"/>
                </a:solidFill>
                <a:latin typeface="Arial" charset="0"/>
              </a:rPr>
              <a:t>kamarádů</a:t>
            </a:r>
          </a:p>
          <a:p>
            <a:pPr algn="ctr"/>
            <a:endParaRPr lang="cs-CZ" sz="1400" b="1" dirty="0">
              <a:solidFill>
                <a:srgbClr val="006AAF"/>
              </a:solidFill>
              <a:latin typeface="Arial" charset="0"/>
            </a:endParaRPr>
          </a:p>
          <a:p>
            <a:pPr algn="ctr"/>
            <a:r>
              <a:rPr lang="cs-CZ" sz="1400" b="1" dirty="0">
                <a:solidFill>
                  <a:srgbClr val="006AAF"/>
                </a:solidFill>
                <a:latin typeface="Arial" charset="0"/>
              </a:rPr>
              <a:t> </a:t>
            </a:r>
            <a:r>
              <a:rPr lang="cs-CZ" sz="1400" b="1" dirty="0" smtClean="0">
                <a:solidFill>
                  <a:srgbClr val="006AAF"/>
                </a:solidFill>
                <a:latin typeface="Arial" charset="0"/>
              </a:rPr>
              <a:t>týden </a:t>
            </a:r>
            <a:r>
              <a:rPr lang="cs-CZ" sz="1400" b="1" dirty="0">
                <a:solidFill>
                  <a:srgbClr val="006AAF"/>
                </a:solidFill>
                <a:latin typeface="Arial" charset="0"/>
              </a:rPr>
              <a:t>prázdnin</a:t>
            </a:r>
          </a:p>
          <a:p>
            <a:endParaRPr lang="cs-CZ" sz="1400" b="1" dirty="0">
              <a:solidFill>
                <a:srgbClr val="006AAF"/>
              </a:solidFill>
              <a:latin typeface="Arial" charset="0"/>
            </a:endParaRPr>
          </a:p>
        </p:txBody>
      </p:sp>
      <p:sp>
        <p:nvSpPr>
          <p:cNvPr id="21509" name="TextovéPole 3"/>
          <p:cNvSpPr txBox="1">
            <a:spLocks noChangeArrowheads="1"/>
          </p:cNvSpPr>
          <p:nvPr/>
        </p:nvSpPr>
        <p:spPr bwMode="auto">
          <a:xfrm>
            <a:off x="1458913" y="6661150"/>
            <a:ext cx="5183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cs-CZ" sz="1600">
                <a:solidFill>
                  <a:srgbClr val="006AAF"/>
                </a:solidFill>
                <a:latin typeface="Arial" charset="0"/>
              </a:rPr>
              <a:t>Pozn.: *děti do 16 let, resp. domácnosti s dětmi do 16 let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text 1"/>
          <p:cNvSpPr>
            <a:spLocks noGrp="1"/>
          </p:cNvSpPr>
          <p:nvPr>
            <p:ph type="body" sz="quarter" idx="12"/>
          </p:nvPr>
        </p:nvSpPr>
        <p:spPr bwMode="auto">
          <a:xfrm>
            <a:off x="1279525" y="2124075"/>
            <a:ext cx="8170863" cy="46815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8000" indent="-287338">
              <a:spcBef>
                <a:spcPct val="0"/>
              </a:spcBef>
              <a:buFont typeface="Arial" charset="0"/>
              <a:buChar char="■"/>
            </a:pPr>
            <a:r>
              <a:rPr lang="cs-CZ" dirty="0" smtClean="0">
                <a:latin typeface="Arial" charset="0"/>
                <a:cs typeface="Arial" charset="0"/>
              </a:rPr>
              <a:t>souhrnný indikátor sociálního vyloučení vyjadřuje podíl osob, které jsou ohrožené příjmovou chudobou a/nebo materiálně deprivované a/nebo žijí v domácnosti s nízkou pracovní intenzitou</a:t>
            </a:r>
          </a:p>
          <a:p>
            <a:pPr marL="288000" indent="-287338">
              <a:spcBef>
                <a:spcPct val="0"/>
              </a:spcBef>
              <a:buFont typeface="Arial" charset="0"/>
              <a:buChar char="■"/>
            </a:pPr>
            <a:r>
              <a:rPr lang="cs-CZ" dirty="0" smtClean="0">
                <a:latin typeface="Arial" charset="0"/>
                <a:cs typeface="Arial" charset="0"/>
              </a:rPr>
              <a:t>souhrnný indikátor sociálního vyloučení byl v roce 2014 na úrovni 14,8 % </a:t>
            </a:r>
          </a:p>
          <a:p>
            <a:pPr marL="288000" indent="-287338">
              <a:spcBef>
                <a:spcPct val="0"/>
              </a:spcBef>
              <a:buFont typeface="Arial" charset="0"/>
              <a:buChar char="■"/>
            </a:pPr>
            <a:r>
              <a:rPr lang="cs-CZ" dirty="0" smtClean="0">
                <a:latin typeface="Arial" charset="0"/>
                <a:cs typeface="Arial" charset="0"/>
              </a:rPr>
              <a:t>hodnota indikátoru v ČR patří k nejnižším v EU, podobně jako v Nizozemsku či ve Švédsku</a:t>
            </a:r>
          </a:p>
          <a:p>
            <a:pPr indent="-287338">
              <a:spcBef>
                <a:spcPct val="0"/>
              </a:spcBef>
              <a:buFont typeface="Arial" charset="0"/>
              <a:buChar char="■"/>
            </a:pPr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22531" name="Zástupný symbol pro text 2"/>
          <p:cNvSpPr>
            <a:spLocks noGrp="1"/>
          </p:cNvSpPr>
          <p:nvPr>
            <p:ph type="body" sz="quarter" idx="10"/>
          </p:nvPr>
        </p:nvSpPr>
        <p:spPr bwMode="auto">
          <a:xfrm>
            <a:off x="1260475" y="720725"/>
            <a:ext cx="8170863" cy="118745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cap="none" dirty="0" smtClean="0">
                <a:latin typeface="Arial" charset="0"/>
                <a:cs typeface="Arial" charset="0"/>
              </a:rPr>
              <a:t>Sociální vyloučení (2014)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sz="quarter" idx="4294967295"/>
          </p:nvPr>
        </p:nvGraphicFramePr>
        <p:xfrm>
          <a:off x="1314252" y="2196455"/>
          <a:ext cx="8149347" cy="46374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ovéPole 3"/>
          <p:cNvSpPr txBox="1"/>
          <p:nvPr/>
        </p:nvSpPr>
        <p:spPr bwMode="auto">
          <a:xfrm>
            <a:off x="4698628" y="3924647"/>
            <a:ext cx="863600" cy="554038"/>
          </a:xfrm>
          <a:prstGeom prst="rect">
            <a:avLst/>
          </a:prstGeom>
          <a:noFill/>
        </p:spPr>
        <p:txBody>
          <a:bodyPr wrap="none" lIns="0" tIns="0" rIns="0" bIns="0"/>
          <a:lstStyle/>
          <a:p>
            <a:pPr>
              <a:defRPr/>
            </a:pPr>
            <a:r>
              <a:rPr lang="cs-CZ" sz="2800" cap="all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2,0 %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0" y="684213"/>
            <a:ext cx="2682875" cy="43180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>
              <a:defRPr/>
            </a:pPr>
            <a:endParaRPr lang="cs-CZ" sz="3600" b="1" cap="all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557" name="Zástupný symbol pro text 5"/>
          <p:cNvSpPr>
            <a:spLocks noGrp="1"/>
          </p:cNvSpPr>
          <p:nvPr>
            <p:ph type="body" sz="quarter" idx="4294967295"/>
          </p:nvPr>
        </p:nvSpPr>
        <p:spPr bwMode="auto">
          <a:xfrm>
            <a:off x="522288" y="2268538"/>
            <a:ext cx="1828800" cy="1219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cs-CZ" sz="2400" smtClean="0">
                <a:solidFill>
                  <a:srgbClr val="006AAF"/>
                </a:solidFill>
                <a:cs typeface="Arial" charset="0"/>
              </a:rPr>
              <a:t>ohrožen</a:t>
            </a:r>
            <a:r>
              <a:rPr lang="cs-CZ" sz="2400" smtClean="0">
                <a:solidFill>
                  <a:srgbClr val="006AAF"/>
                </a:solidFill>
              </a:rPr>
              <a:t>í</a:t>
            </a:r>
            <a:r>
              <a:rPr lang="cs-CZ" sz="2400" smtClean="0">
                <a:solidFill>
                  <a:srgbClr val="006AAF"/>
                </a:solidFill>
                <a:cs typeface="Arial" charset="0"/>
              </a:rPr>
              <a:t> </a:t>
            </a:r>
            <a:r>
              <a:rPr lang="cs-CZ" sz="2400" smtClean="0">
                <a:solidFill>
                  <a:srgbClr val="006AAF"/>
                </a:solidFill>
              </a:rPr>
              <a:t>příjmovou chudobou: 9,7 %</a:t>
            </a:r>
          </a:p>
        </p:txBody>
      </p:sp>
      <p:sp>
        <p:nvSpPr>
          <p:cNvPr id="23558" name="Zástupný symbol pro text 5"/>
          <p:cNvSpPr>
            <a:spLocks noGrp="1"/>
          </p:cNvSpPr>
          <p:nvPr>
            <p:ph type="body" sz="quarter" idx="4294967295"/>
          </p:nvPr>
        </p:nvSpPr>
        <p:spPr bwMode="auto">
          <a:xfrm>
            <a:off x="7259638" y="1763713"/>
            <a:ext cx="3433762" cy="4714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cs-CZ" sz="2400" smtClean="0">
                <a:solidFill>
                  <a:srgbClr val="006AAF"/>
                </a:solidFill>
                <a:cs typeface="Arial" charset="0"/>
              </a:rPr>
              <a:t>materiáln</a:t>
            </a:r>
            <a:r>
              <a:rPr lang="cs-CZ" sz="2400" smtClean="0">
                <a:solidFill>
                  <a:srgbClr val="006AAF"/>
                </a:solidFill>
              </a:rPr>
              <a:t>í</a:t>
            </a:r>
            <a:r>
              <a:rPr lang="cs-CZ" sz="2400" smtClean="0">
                <a:solidFill>
                  <a:srgbClr val="006AAF"/>
                </a:solidFill>
                <a:cs typeface="Arial" charset="0"/>
              </a:rPr>
              <a:t> depriv</a:t>
            </a:r>
            <a:r>
              <a:rPr lang="cs-CZ" sz="2400" smtClean="0">
                <a:solidFill>
                  <a:srgbClr val="006AAF"/>
                </a:solidFill>
              </a:rPr>
              <a:t>ace: 6,7 %</a:t>
            </a:r>
          </a:p>
        </p:txBody>
      </p:sp>
      <p:sp>
        <p:nvSpPr>
          <p:cNvPr id="23559" name="Zástupný symbol pro text 5"/>
          <p:cNvSpPr>
            <a:spLocks noGrp="1"/>
          </p:cNvSpPr>
          <p:nvPr>
            <p:ph type="body" sz="quarter" idx="4294967295"/>
          </p:nvPr>
        </p:nvSpPr>
        <p:spPr bwMode="auto">
          <a:xfrm>
            <a:off x="6210300" y="5868988"/>
            <a:ext cx="3671888" cy="527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cs-CZ" sz="2400" dirty="0" smtClean="0">
                <a:solidFill>
                  <a:srgbClr val="006AAF"/>
                </a:solidFill>
              </a:rPr>
              <a:t>nízká pracovní intenzita: 7,6 %</a:t>
            </a:r>
          </a:p>
        </p:txBody>
      </p:sp>
      <p:sp>
        <p:nvSpPr>
          <p:cNvPr id="23560" name="Zástupný symbol pro text 2"/>
          <p:cNvSpPr>
            <a:spLocks noGrp="1"/>
          </p:cNvSpPr>
          <p:nvPr>
            <p:ph type="body" sz="quarter" idx="10"/>
          </p:nvPr>
        </p:nvSpPr>
        <p:spPr bwMode="auto">
          <a:xfrm>
            <a:off x="1260475" y="720725"/>
            <a:ext cx="8170863" cy="118745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z="2800" cap="none" dirty="0" smtClean="0">
                <a:latin typeface="Arial" charset="0"/>
                <a:cs typeface="Arial" charset="0"/>
              </a:rPr>
              <a:t>Souhrnný indikátor sociálního vyloučení (2014)</a:t>
            </a:r>
          </a:p>
        </p:txBody>
      </p:sp>
      <p:sp>
        <p:nvSpPr>
          <p:cNvPr id="23561" name="TextovéPole 15"/>
          <p:cNvSpPr txBox="1">
            <a:spLocks noChangeArrowheads="1"/>
          </p:cNvSpPr>
          <p:nvPr/>
        </p:nvSpPr>
        <p:spPr bwMode="auto">
          <a:xfrm>
            <a:off x="161925" y="5580063"/>
            <a:ext cx="2466975" cy="1800225"/>
          </a:xfrm>
          <a:prstGeom prst="rect">
            <a:avLst/>
          </a:prstGeom>
          <a:solidFill>
            <a:srgbClr val="FFFFFF"/>
          </a:solidFill>
          <a:ln w="38100">
            <a:solidFill>
              <a:srgbClr val="006AAF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cs-CZ" sz="2400" b="1">
                <a:solidFill>
                  <a:srgbClr val="006AAF"/>
                </a:solidFill>
                <a:latin typeface="Arial" charset="0"/>
              </a:rPr>
              <a:t>sociálním vyloučením ohroženo celkem: </a:t>
            </a:r>
          </a:p>
          <a:p>
            <a:pPr algn="ctr"/>
            <a:r>
              <a:rPr lang="cs-CZ" sz="2400" b="1">
                <a:solidFill>
                  <a:srgbClr val="006AAF"/>
                </a:solidFill>
                <a:latin typeface="Arial" charset="0"/>
              </a:rPr>
              <a:t>14,8 % osob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text 2"/>
          <p:cNvSpPr>
            <a:spLocks noGrp="1"/>
          </p:cNvSpPr>
          <p:nvPr>
            <p:ph type="body" sz="quarter" idx="12"/>
          </p:nvPr>
        </p:nvSpPr>
        <p:spPr bwMode="auto">
          <a:xfrm>
            <a:off x="228600" y="600075"/>
            <a:ext cx="10387013" cy="893763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90000"/>
              </a:lnSpc>
            </a:pPr>
            <a:r>
              <a:rPr lang="cs-CZ" sz="2800" dirty="0" smtClean="0">
                <a:latin typeface="Arial" charset="0"/>
                <a:cs typeface="Arial" charset="0"/>
              </a:rPr>
              <a:t>Čisté roční peněžní příjmy na osobu (2005 až 2013)</a:t>
            </a:r>
            <a:endParaRPr lang="cs-CZ" sz="2400" dirty="0" smtClean="0">
              <a:latin typeface="Arial" charset="0"/>
              <a:cs typeface="Arial" charset="0"/>
            </a:endParaRPr>
          </a:p>
        </p:txBody>
      </p:sp>
      <p:graphicFrame>
        <p:nvGraphicFramePr>
          <p:cNvPr id="5" name="Graf 4"/>
          <p:cNvGraphicFramePr/>
          <p:nvPr/>
        </p:nvGraphicFramePr>
        <p:xfrm>
          <a:off x="2147219163" y="2147219163"/>
          <a:ext cx="0" cy="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 5"/>
          <p:cNvGraphicFramePr>
            <a:graphicFrameLocks noGrp="1" noChangeAspect="1"/>
          </p:cNvGraphicFramePr>
          <p:nvPr/>
        </p:nvGraphicFramePr>
        <p:xfrm>
          <a:off x="1026220" y="1332359"/>
          <a:ext cx="8713221" cy="561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562600" y="3421063"/>
            <a:ext cx="647700" cy="554037"/>
          </a:xfrm>
          <a:prstGeom prst="rect">
            <a:avLst/>
          </a:prstGeom>
          <a:noFill/>
        </p:spPr>
        <p:txBody>
          <a:bodyPr wrap="none" lIns="0" tIns="0" rIns="0" bIns="0"/>
          <a:lstStyle/>
          <a:p>
            <a:pPr>
              <a:defRPr/>
            </a:pPr>
            <a:r>
              <a:rPr lang="cs-CZ" sz="2800" cap="all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203,4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648200" y="4038600"/>
            <a:ext cx="1008063" cy="43180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>
              <a:defRPr/>
            </a:pPr>
            <a:r>
              <a:rPr lang="cs-CZ" sz="2800" cap="all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201,4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210300" y="4068763"/>
            <a:ext cx="954088" cy="43180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>
              <a:defRPr/>
            </a:pPr>
            <a:r>
              <a:rPr lang="cs-CZ" sz="2800" cap="all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41,8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334000" y="5257800"/>
            <a:ext cx="936625" cy="504825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>
              <a:defRPr/>
            </a:pPr>
            <a:r>
              <a:rPr lang="cs-CZ" sz="2800" cap="all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147,4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0" y="684213"/>
            <a:ext cx="2682875" cy="43180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>
              <a:defRPr/>
            </a:pPr>
            <a:endParaRPr lang="cs-CZ" sz="3600" b="1" cap="all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583" name="Zástupný symbol pro text 2"/>
          <p:cNvSpPr>
            <a:spLocks noGrp="1"/>
          </p:cNvSpPr>
          <p:nvPr>
            <p:ph type="body" sz="quarter" idx="10"/>
          </p:nvPr>
        </p:nvSpPr>
        <p:spPr bwMode="auto">
          <a:xfrm>
            <a:off x="1260475" y="720725"/>
            <a:ext cx="8170863" cy="118745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z="2800" cap="none" dirty="0" smtClean="0">
                <a:latin typeface="Arial" charset="0"/>
                <a:cs typeface="Arial" charset="0"/>
              </a:rPr>
              <a:t>Sociální vyloučení v rodinách s dětmi (2014)</a:t>
            </a:r>
          </a:p>
        </p:txBody>
      </p:sp>
      <p:graphicFrame>
        <p:nvGraphicFramePr>
          <p:cNvPr id="10" name="Graf 9"/>
          <p:cNvGraphicFramePr>
            <a:graphicFrameLocks/>
          </p:cNvGraphicFramePr>
          <p:nvPr/>
        </p:nvGraphicFramePr>
        <p:xfrm>
          <a:off x="1170236" y="1548383"/>
          <a:ext cx="8229600" cy="493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Obdélník 28"/>
          <p:cNvSpPr>
            <a:spLocks noChangeArrowheads="1"/>
          </p:cNvSpPr>
          <p:nvPr/>
        </p:nvSpPr>
        <p:spPr bwMode="auto">
          <a:xfrm>
            <a:off x="8010525" y="4284663"/>
            <a:ext cx="269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>
                <a:latin typeface="Arial" charset="0"/>
              </a:rPr>
              <a:t> </a:t>
            </a:r>
            <a:endParaRPr lang="cs-CZ"/>
          </a:p>
        </p:txBody>
      </p:sp>
      <p:sp>
        <p:nvSpPr>
          <p:cNvPr id="25603" name="TextovéPole 3"/>
          <p:cNvSpPr txBox="1">
            <a:spLocks noChangeArrowheads="1"/>
          </p:cNvSpPr>
          <p:nvPr/>
        </p:nvSpPr>
        <p:spPr bwMode="auto">
          <a:xfrm>
            <a:off x="593725" y="6300788"/>
            <a:ext cx="417195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cs-CZ" sz="1600">
                <a:solidFill>
                  <a:srgbClr val="006AAF"/>
                </a:solidFill>
                <a:latin typeface="Arial" charset="0"/>
              </a:rPr>
              <a:t>Zdroj dat: Eurostat (EU-SILC 2013) </a:t>
            </a:r>
          </a:p>
        </p:txBody>
      </p:sp>
      <p:sp>
        <p:nvSpPr>
          <p:cNvPr id="25604" name="Zástupný symbol pro text 8"/>
          <p:cNvSpPr>
            <a:spLocks noGrp="1"/>
          </p:cNvSpPr>
          <p:nvPr>
            <p:ph type="body" sz="quarter" idx="11"/>
          </p:nvPr>
        </p:nvSpPr>
        <p:spPr bwMode="auto">
          <a:xfrm>
            <a:off x="6067425" y="1620838"/>
            <a:ext cx="4103688" cy="4751387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z="2000" b="1" dirty="0" smtClean="0">
                <a:latin typeface="Arial" charset="0"/>
                <a:cs typeface="Arial" charset="0"/>
              </a:rPr>
              <a:t>Souhrnný indikátor sociálního vyloučení</a:t>
            </a:r>
            <a:r>
              <a:rPr lang="cs-CZ" sz="2000" dirty="0" smtClean="0">
                <a:latin typeface="Arial" charset="0"/>
                <a:cs typeface="Arial" charset="0"/>
              </a:rPr>
              <a:t>:</a:t>
            </a:r>
          </a:p>
          <a:p>
            <a:pPr>
              <a:buFont typeface="Arial" charset="0"/>
              <a:buChar char="•"/>
            </a:pPr>
            <a:r>
              <a:rPr lang="cs-CZ" sz="2000" dirty="0" smtClean="0">
                <a:latin typeface="Arial" charset="0"/>
                <a:cs typeface="Arial" charset="0"/>
              </a:rPr>
              <a:t> </a:t>
            </a:r>
            <a:r>
              <a:rPr lang="cs-CZ" sz="1800" dirty="0" smtClean="0">
                <a:latin typeface="Arial" charset="0"/>
                <a:cs typeface="Arial" charset="0"/>
              </a:rPr>
              <a:t>míra ohrožení příjmovou chudobou</a:t>
            </a:r>
          </a:p>
          <a:p>
            <a:pPr>
              <a:buFont typeface="Arial" charset="0"/>
              <a:buChar char="•"/>
            </a:pPr>
            <a:r>
              <a:rPr lang="cs-CZ" sz="1800" dirty="0" smtClean="0">
                <a:latin typeface="Arial" charset="0"/>
                <a:cs typeface="Arial" charset="0"/>
              </a:rPr>
              <a:t> míra materiální deprivace</a:t>
            </a:r>
          </a:p>
          <a:p>
            <a:pPr>
              <a:buFont typeface="Arial" charset="0"/>
              <a:buChar char="•"/>
            </a:pPr>
            <a:r>
              <a:rPr lang="cs-CZ" sz="1800" dirty="0" smtClean="0">
                <a:latin typeface="Arial" charset="0"/>
                <a:cs typeface="Arial" charset="0"/>
              </a:rPr>
              <a:t> míra nízké pracovní intenzity</a:t>
            </a:r>
          </a:p>
          <a:p>
            <a:pPr>
              <a:buFont typeface="Arial" charset="0"/>
              <a:buChar char="•"/>
            </a:pPr>
            <a:endParaRPr lang="cs-CZ" sz="2000" dirty="0" smtClean="0">
              <a:latin typeface="Arial" charset="0"/>
              <a:cs typeface="Arial" charset="0"/>
            </a:endParaRPr>
          </a:p>
          <a:p>
            <a:r>
              <a:rPr lang="cs-CZ" sz="2000" dirty="0" smtClean="0">
                <a:latin typeface="Arial" charset="0"/>
                <a:cs typeface="Arial" charset="0"/>
              </a:rPr>
              <a:t>Maximum: 48,0 % (Bulharsko)</a:t>
            </a:r>
          </a:p>
          <a:p>
            <a:r>
              <a:rPr lang="cs-CZ" sz="2000" dirty="0" smtClean="0">
                <a:latin typeface="Arial" charset="0"/>
                <a:cs typeface="Arial" charset="0"/>
              </a:rPr>
              <a:t>Minimum: 13,0 % (Island)</a:t>
            </a:r>
          </a:p>
          <a:p>
            <a:r>
              <a:rPr lang="cs-CZ" sz="2000" dirty="0" smtClean="0">
                <a:latin typeface="Arial" charset="0"/>
                <a:cs typeface="Arial" charset="0"/>
              </a:rPr>
              <a:t>ČR: 14,6 % (3. místo), 2014: 14,8 %</a:t>
            </a:r>
          </a:p>
          <a:p>
            <a:r>
              <a:rPr lang="cs-CZ" sz="2000" dirty="0" smtClean="0">
                <a:latin typeface="Arial" charset="0"/>
                <a:cs typeface="Arial" charset="0"/>
              </a:rPr>
              <a:t>EU 28: 24,5 %</a:t>
            </a:r>
          </a:p>
        </p:txBody>
      </p:sp>
      <p:pic>
        <p:nvPicPr>
          <p:cNvPr id="25605" name="Obrázek 8" descr="AROPE_2013_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3725" y="1771650"/>
            <a:ext cx="5294313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Picture 9" descr="C:\Users\sustova8466\Desktop\AROPE_2013_2_LEGEND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41875" y="1908175"/>
            <a:ext cx="885825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7" name="Zástupný symbol pro text 2"/>
          <p:cNvSpPr>
            <a:spLocks noGrp="1"/>
          </p:cNvSpPr>
          <p:nvPr>
            <p:ph type="body" sz="quarter" idx="10"/>
          </p:nvPr>
        </p:nvSpPr>
        <p:spPr bwMode="auto">
          <a:xfrm>
            <a:off x="1260475" y="720725"/>
            <a:ext cx="8170863" cy="118745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z="2800" cap="none" dirty="0" smtClean="0">
                <a:latin typeface="Arial" charset="0"/>
                <a:cs typeface="Arial" charset="0"/>
              </a:rPr>
              <a:t>Evropské srovnání sociálního vyloučení (2013)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text 2"/>
          <p:cNvSpPr>
            <a:spLocks noGrp="1"/>
          </p:cNvSpPr>
          <p:nvPr>
            <p:ph type="body" sz="quarter" idx="4294967295"/>
          </p:nvPr>
        </p:nvSpPr>
        <p:spPr bwMode="auto">
          <a:xfrm>
            <a:off x="1243013" y="422275"/>
            <a:ext cx="8170862" cy="7858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 marL="0" indent="0" algn="ctr">
              <a:buFont typeface="Arial" charset="0"/>
              <a:buNone/>
            </a:pPr>
            <a:r>
              <a:rPr lang="cs-CZ" sz="3200" b="1" smtClean="0">
                <a:solidFill>
                  <a:srgbClr val="006AAF"/>
                </a:solidFill>
                <a:cs typeface="Arial" charset="0"/>
              </a:rPr>
              <a:t>SHRNUTÍ</a:t>
            </a:r>
          </a:p>
        </p:txBody>
      </p:sp>
      <p:sp>
        <p:nvSpPr>
          <p:cNvPr id="26627" name="Zástupný symbol pro text 1"/>
          <p:cNvSpPr>
            <a:spLocks noGrp="1"/>
          </p:cNvSpPr>
          <p:nvPr>
            <p:ph type="body" sz="quarter" idx="4294967295"/>
          </p:nvPr>
        </p:nvSpPr>
        <p:spPr bwMode="auto">
          <a:xfrm>
            <a:off x="762000" y="1219200"/>
            <a:ext cx="9220200" cy="55260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287338" indent="-287338">
              <a:lnSpc>
                <a:spcPts val="3400"/>
              </a:lnSpc>
              <a:spcBef>
                <a:spcPts val="1000"/>
              </a:spcBef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006AAF"/>
                </a:solidFill>
              </a:rPr>
              <a:t>nominální příjmy za rok 2013 meziročně rostly; jejich reálná hodnota se výrazněji (o 1 p. </a:t>
            </a:r>
            <a:r>
              <a:rPr lang="cs-CZ" sz="2400" dirty="0" err="1" smtClean="0">
                <a:solidFill>
                  <a:srgbClr val="006AAF"/>
                </a:solidFill>
              </a:rPr>
              <a:t>b</a:t>
            </a:r>
            <a:r>
              <a:rPr lang="cs-CZ" sz="2400" dirty="0" smtClean="0">
                <a:solidFill>
                  <a:srgbClr val="006AAF"/>
                </a:solidFill>
              </a:rPr>
              <a:t>.) zvýšila poprvé od roku 2009</a:t>
            </a:r>
            <a:endParaRPr lang="cs-CZ" sz="2400" b="1" dirty="0" smtClean="0">
              <a:solidFill>
                <a:srgbClr val="006AAF"/>
              </a:solidFill>
            </a:endParaRPr>
          </a:p>
          <a:p>
            <a:pPr marL="287338" indent="-287338">
              <a:lnSpc>
                <a:spcPts val="3400"/>
              </a:lnSpc>
              <a:spcBef>
                <a:spcPts val="1000"/>
              </a:spcBef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006AAF"/>
                </a:solidFill>
              </a:rPr>
              <a:t>nejvýrazněji se zvýšily příjmy </a:t>
            </a:r>
            <a:r>
              <a:rPr lang="cs-CZ" sz="2400" b="1" dirty="0" smtClean="0">
                <a:solidFill>
                  <a:srgbClr val="006AAF"/>
                </a:solidFill>
              </a:rPr>
              <a:t>domácností</a:t>
            </a:r>
            <a:r>
              <a:rPr lang="cs-CZ" sz="2400" dirty="0" smtClean="0">
                <a:solidFill>
                  <a:srgbClr val="006AAF"/>
                </a:solidFill>
              </a:rPr>
              <a:t> </a:t>
            </a:r>
            <a:r>
              <a:rPr lang="cs-CZ" sz="2400" b="1" dirty="0" smtClean="0">
                <a:solidFill>
                  <a:srgbClr val="006AAF"/>
                </a:solidFill>
              </a:rPr>
              <a:t>samostatně výdělečně činných</a:t>
            </a:r>
            <a:r>
              <a:rPr lang="cs-CZ" sz="2400" dirty="0" smtClean="0">
                <a:solidFill>
                  <a:srgbClr val="006AAF"/>
                </a:solidFill>
              </a:rPr>
              <a:t>, nejmenší nárůst zaznamenaly příjmy </a:t>
            </a:r>
            <a:r>
              <a:rPr lang="cs-CZ" sz="2400" b="1" dirty="0" smtClean="0">
                <a:solidFill>
                  <a:srgbClr val="006AAF"/>
                </a:solidFill>
              </a:rPr>
              <a:t>domácností důchodců bez ekonomicky aktivních členů</a:t>
            </a:r>
            <a:r>
              <a:rPr lang="cs-CZ" sz="2400" dirty="0" smtClean="0">
                <a:solidFill>
                  <a:srgbClr val="006AAF"/>
                </a:solidFill>
              </a:rPr>
              <a:t> </a:t>
            </a:r>
          </a:p>
          <a:p>
            <a:pPr marL="287338" indent="-287338">
              <a:lnSpc>
                <a:spcPts val="3400"/>
              </a:lnSpc>
              <a:spcBef>
                <a:spcPts val="1000"/>
              </a:spcBef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006AAF"/>
                </a:solidFill>
              </a:rPr>
              <a:t>podíl osob </a:t>
            </a:r>
            <a:r>
              <a:rPr lang="cs-CZ" sz="2400" b="1" dirty="0" smtClean="0">
                <a:solidFill>
                  <a:srgbClr val="006AAF"/>
                </a:solidFill>
              </a:rPr>
              <a:t>ohrožených příjmovou chudobou </a:t>
            </a:r>
            <a:r>
              <a:rPr lang="cs-CZ" sz="2400" dirty="0" smtClean="0">
                <a:solidFill>
                  <a:srgbClr val="006AAF"/>
                </a:solidFill>
              </a:rPr>
              <a:t>v roce 2014</a:t>
            </a:r>
            <a:r>
              <a:rPr lang="cs-CZ" sz="2400" b="1" dirty="0" smtClean="0">
                <a:solidFill>
                  <a:srgbClr val="006AAF"/>
                </a:solidFill>
              </a:rPr>
              <a:t> </a:t>
            </a:r>
            <a:r>
              <a:rPr lang="cs-CZ" sz="2400" dirty="0" smtClean="0">
                <a:solidFill>
                  <a:srgbClr val="006AAF"/>
                </a:solidFill>
              </a:rPr>
              <a:t>činil 9,7 %</a:t>
            </a:r>
          </a:p>
          <a:p>
            <a:pPr marL="287338" indent="-287338">
              <a:lnSpc>
                <a:spcPts val="3400"/>
              </a:lnSpc>
              <a:spcBef>
                <a:spcPts val="1000"/>
              </a:spcBef>
              <a:buFont typeface="Wingdings" pitchFamily="2" charset="2"/>
              <a:buChar char="§"/>
            </a:pPr>
            <a:r>
              <a:rPr lang="cs-CZ" sz="2400" b="1" dirty="0" smtClean="0">
                <a:solidFill>
                  <a:srgbClr val="006AAF"/>
                </a:solidFill>
              </a:rPr>
              <a:t>míra materiální deprivace </a:t>
            </a:r>
            <a:r>
              <a:rPr lang="cs-CZ" sz="2400" dirty="0" smtClean="0">
                <a:solidFill>
                  <a:srgbClr val="006AAF"/>
                </a:solidFill>
              </a:rPr>
              <a:t>se v posledních třech letech stabilizovala a v roce 2014 činila 6,7 %</a:t>
            </a:r>
          </a:p>
          <a:p>
            <a:pPr marL="287338" indent="-287338">
              <a:lnSpc>
                <a:spcPts val="3400"/>
              </a:lnSpc>
              <a:spcBef>
                <a:spcPts val="1000"/>
              </a:spcBef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006AAF"/>
                </a:solidFill>
              </a:rPr>
              <a:t>podíl osob </a:t>
            </a:r>
            <a:r>
              <a:rPr lang="cs-CZ" sz="2400" b="1" dirty="0" smtClean="0">
                <a:solidFill>
                  <a:srgbClr val="006AAF"/>
                </a:solidFill>
              </a:rPr>
              <a:t>ohrožených sociálním vyloučením </a:t>
            </a:r>
            <a:r>
              <a:rPr lang="cs-CZ" sz="2400" dirty="0" smtClean="0">
                <a:solidFill>
                  <a:srgbClr val="006AAF"/>
                </a:solidFill>
              </a:rPr>
              <a:t>v roce 2014 dosáhl 14,8 %</a:t>
            </a:r>
          </a:p>
          <a:p>
            <a:pPr marL="287338" indent="-287338">
              <a:lnSpc>
                <a:spcPts val="3400"/>
              </a:lnSpc>
              <a:spcBef>
                <a:spcPts val="1000"/>
              </a:spcBef>
              <a:buFont typeface="Wingdings" pitchFamily="2" charset="2"/>
              <a:buChar char="§"/>
            </a:pPr>
            <a:endParaRPr lang="cs-CZ" sz="2400" b="1" dirty="0" smtClean="0">
              <a:solidFill>
                <a:srgbClr val="006AA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text 2"/>
          <p:cNvSpPr>
            <a:spLocks noGrp="1"/>
          </p:cNvSpPr>
          <p:nvPr>
            <p:ph type="body" sz="quarter" idx="4294967295"/>
          </p:nvPr>
        </p:nvSpPr>
        <p:spPr bwMode="auto">
          <a:xfrm>
            <a:off x="1243013" y="422275"/>
            <a:ext cx="8170862" cy="7858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 marL="0" indent="0" algn="ctr">
              <a:buFont typeface="Arial" charset="0"/>
              <a:buNone/>
            </a:pPr>
            <a:r>
              <a:rPr lang="cs-CZ" sz="3200" b="1" smtClean="0">
                <a:solidFill>
                  <a:srgbClr val="006AAF"/>
                </a:solidFill>
                <a:cs typeface="Arial" charset="0"/>
              </a:rPr>
              <a:t>SHRNUTÍ</a:t>
            </a:r>
          </a:p>
        </p:txBody>
      </p:sp>
      <p:sp>
        <p:nvSpPr>
          <p:cNvPr id="27651" name="Zástupný symbol pro text 1"/>
          <p:cNvSpPr>
            <a:spLocks noGrp="1"/>
          </p:cNvSpPr>
          <p:nvPr>
            <p:ph type="body" sz="quarter" idx="4294967295"/>
          </p:nvPr>
        </p:nvSpPr>
        <p:spPr bwMode="auto">
          <a:xfrm>
            <a:off x="762000" y="1219200"/>
            <a:ext cx="9220200" cy="55260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287338" indent="-287338">
              <a:lnSpc>
                <a:spcPts val="3400"/>
              </a:lnSpc>
              <a:spcBef>
                <a:spcPts val="1000"/>
              </a:spcBef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006AAF"/>
                </a:solidFill>
              </a:rPr>
              <a:t>příjmy na osobu v domácnostech s dětmi jsou nižší než průměrné příjmy domácností v ČR</a:t>
            </a:r>
          </a:p>
          <a:p>
            <a:pPr marL="287338" indent="-287338">
              <a:lnSpc>
                <a:spcPts val="3400"/>
              </a:lnSpc>
              <a:spcBef>
                <a:spcPts val="1000"/>
              </a:spcBef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006AAF"/>
                </a:solidFill>
              </a:rPr>
              <a:t>výrazně nižší jsou u </a:t>
            </a:r>
            <a:r>
              <a:rPr lang="cs-CZ" sz="2400" b="1" dirty="0" smtClean="0">
                <a:solidFill>
                  <a:srgbClr val="006AAF"/>
                </a:solidFill>
              </a:rPr>
              <a:t>rodin se třemi a více dětmi a u neúplných rodin</a:t>
            </a:r>
            <a:r>
              <a:rPr lang="cs-CZ" sz="2400" dirty="0" smtClean="0">
                <a:solidFill>
                  <a:srgbClr val="006AAF"/>
                </a:solidFill>
              </a:rPr>
              <a:t>, které zároveň indikují větší problémy při </a:t>
            </a:r>
            <a:r>
              <a:rPr lang="cs-CZ" sz="2400" b="1" dirty="0" smtClean="0">
                <a:solidFill>
                  <a:srgbClr val="006AAF"/>
                </a:solidFill>
              </a:rPr>
              <a:t>vycházení se svými příjmy</a:t>
            </a:r>
          </a:p>
          <a:p>
            <a:pPr marL="287338" indent="-287338">
              <a:lnSpc>
                <a:spcPts val="3400"/>
              </a:lnSpc>
              <a:spcBef>
                <a:spcPts val="1000"/>
              </a:spcBef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006AAF"/>
                </a:solidFill>
              </a:rPr>
              <a:t>nejmenší vliv mají </a:t>
            </a:r>
            <a:r>
              <a:rPr lang="cs-CZ" sz="2400" b="1" dirty="0" smtClean="0">
                <a:solidFill>
                  <a:srgbClr val="006AAF"/>
                </a:solidFill>
              </a:rPr>
              <a:t>sociální transfery </a:t>
            </a:r>
            <a:r>
              <a:rPr lang="cs-CZ" sz="2400" dirty="0" smtClean="0">
                <a:solidFill>
                  <a:srgbClr val="006AAF"/>
                </a:solidFill>
              </a:rPr>
              <a:t>na snižování úrovně chudoby dětí do 18 let, která je zároveň (z hlediska věku) nejvyšší (14,7 %)</a:t>
            </a:r>
          </a:p>
          <a:p>
            <a:pPr marL="287338" indent="-287338">
              <a:lnSpc>
                <a:spcPts val="3400"/>
              </a:lnSpc>
              <a:spcBef>
                <a:spcPts val="1000"/>
              </a:spcBef>
              <a:buFont typeface="Wingdings" pitchFamily="2" charset="2"/>
              <a:buChar char="§"/>
            </a:pPr>
            <a:r>
              <a:rPr lang="cs-CZ" sz="2400" b="1" dirty="0" smtClean="0">
                <a:solidFill>
                  <a:srgbClr val="006AAF"/>
                </a:solidFill>
              </a:rPr>
              <a:t>míra materiální deprivace </a:t>
            </a:r>
            <a:r>
              <a:rPr lang="cs-CZ" sz="2400" dirty="0" smtClean="0">
                <a:solidFill>
                  <a:srgbClr val="006AAF"/>
                </a:solidFill>
              </a:rPr>
              <a:t>je nejvyšší v neúplných rodinách a rodinách s více dětmi, které si častěji nemohou z finančních důvodů dovolit zaplatit svým dětem např. kroužky, sportovní vybavení či nové oblečení</a:t>
            </a:r>
          </a:p>
          <a:p>
            <a:pPr marL="287338" indent="-287338">
              <a:lnSpc>
                <a:spcPts val="3400"/>
              </a:lnSpc>
              <a:spcBef>
                <a:spcPts val="1000"/>
              </a:spcBef>
              <a:buFont typeface="Wingdings" pitchFamily="2" charset="2"/>
              <a:buChar char="§"/>
            </a:pPr>
            <a:endParaRPr lang="cs-CZ" sz="2400" dirty="0" smtClean="0">
              <a:solidFill>
                <a:srgbClr val="006AA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text 1"/>
          <p:cNvSpPr>
            <a:spLocks noGrp="1"/>
          </p:cNvSpPr>
          <p:nvPr>
            <p:ph type="body" sz="quarter" idx="10"/>
          </p:nvPr>
        </p:nvSpPr>
        <p:spPr bwMode="auto">
          <a:xfrm>
            <a:off x="3203575" y="2989263"/>
            <a:ext cx="6570663" cy="1477962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mtClean="0">
                <a:latin typeface="Arial" charset="0"/>
                <a:cs typeface="Arial" charset="0"/>
              </a:rPr>
              <a:t>Děkujeme za pozornost</a:t>
            </a:r>
          </a:p>
        </p:txBody>
      </p:sp>
      <p:sp>
        <p:nvSpPr>
          <p:cNvPr id="28675" name="Zástupný symbol pro text 1"/>
          <p:cNvSpPr txBox="1">
            <a:spLocks/>
          </p:cNvSpPr>
          <p:nvPr/>
        </p:nvSpPr>
        <p:spPr bwMode="auto">
          <a:xfrm>
            <a:off x="3203575" y="4157663"/>
            <a:ext cx="7072313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cs-CZ" sz="2400" dirty="0">
                <a:solidFill>
                  <a:srgbClr val="006AAF"/>
                </a:solidFill>
                <a:latin typeface="Arial" charset="0"/>
              </a:rPr>
              <a:t>Michaela </a:t>
            </a:r>
            <a:r>
              <a:rPr lang="cs-CZ" sz="2400" dirty="0" err="1">
                <a:solidFill>
                  <a:srgbClr val="006AAF"/>
                </a:solidFill>
                <a:latin typeface="Arial" charset="0"/>
              </a:rPr>
              <a:t>Brázdilová</a:t>
            </a:r>
            <a:endParaRPr lang="cs-CZ" sz="2400" dirty="0">
              <a:solidFill>
                <a:srgbClr val="006AAF"/>
              </a:solidFill>
              <a:latin typeface="Arial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cs-CZ" sz="1600" dirty="0">
                <a:solidFill>
                  <a:srgbClr val="006AAF"/>
                </a:solidFill>
                <a:latin typeface="Arial" charset="0"/>
              </a:rPr>
              <a:t>tel.: 274 052 522, e-mail: </a:t>
            </a:r>
            <a:r>
              <a:rPr lang="cs-CZ" sz="1600" dirty="0" err="1">
                <a:solidFill>
                  <a:srgbClr val="006AAF"/>
                </a:solidFill>
                <a:latin typeface="Arial" charset="0"/>
                <a:hlinkClick r:id="rId3"/>
              </a:rPr>
              <a:t>michaela.brazdilova</a:t>
            </a:r>
            <a:r>
              <a:rPr lang="cs-CZ" sz="1600" dirty="0">
                <a:solidFill>
                  <a:srgbClr val="006AAF"/>
                </a:solidFill>
                <a:latin typeface="Arial" charset="0"/>
                <a:hlinkClick r:id="rId3"/>
              </a:rPr>
              <a:t>@</a:t>
            </a:r>
            <a:r>
              <a:rPr lang="cs-CZ" sz="1600" dirty="0" err="1">
                <a:solidFill>
                  <a:srgbClr val="006AAF"/>
                </a:solidFill>
                <a:latin typeface="Arial" charset="0"/>
                <a:hlinkClick r:id="rId3"/>
              </a:rPr>
              <a:t>czso.cz</a:t>
            </a:r>
            <a:endParaRPr lang="cs-CZ" sz="1600" dirty="0">
              <a:solidFill>
                <a:srgbClr val="006AAF"/>
              </a:solidFill>
              <a:latin typeface="Arial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cs-CZ" sz="1600" dirty="0">
              <a:solidFill>
                <a:srgbClr val="006AAF"/>
              </a:solidFill>
              <a:latin typeface="Arial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cs-CZ" sz="2400" dirty="0">
                <a:solidFill>
                  <a:srgbClr val="006AAF"/>
                </a:solidFill>
                <a:latin typeface="Arial" charset="0"/>
              </a:rPr>
              <a:t>Šárka Šustová</a:t>
            </a:r>
          </a:p>
          <a:p>
            <a:pPr>
              <a:spcBef>
                <a:spcPct val="20000"/>
              </a:spcBef>
            </a:pPr>
            <a:r>
              <a:rPr lang="cs-CZ" sz="1600" dirty="0">
                <a:solidFill>
                  <a:srgbClr val="006AAF"/>
                </a:solidFill>
                <a:latin typeface="Arial" charset="0"/>
              </a:rPr>
              <a:t>tel.: 274 052 547, e-mail: </a:t>
            </a:r>
            <a:r>
              <a:rPr lang="cs-CZ" sz="1600" dirty="0" err="1">
                <a:solidFill>
                  <a:srgbClr val="006AAF"/>
                </a:solidFill>
                <a:latin typeface="Arial" charset="0"/>
                <a:hlinkClick r:id="rId4"/>
              </a:rPr>
              <a:t>sarka.sustova</a:t>
            </a:r>
            <a:r>
              <a:rPr lang="cs-CZ" sz="1600" dirty="0">
                <a:solidFill>
                  <a:srgbClr val="006AAF"/>
                </a:solidFill>
                <a:latin typeface="Arial" charset="0"/>
                <a:hlinkClick r:id="rId4"/>
              </a:rPr>
              <a:t>@</a:t>
            </a:r>
            <a:r>
              <a:rPr lang="cs-CZ" sz="1600" dirty="0" err="1">
                <a:solidFill>
                  <a:srgbClr val="006AAF"/>
                </a:solidFill>
                <a:latin typeface="Arial" charset="0"/>
                <a:hlinkClick r:id="rId4"/>
              </a:rPr>
              <a:t>czso.cz</a:t>
            </a:r>
            <a:endParaRPr lang="cs-CZ" sz="1600" dirty="0">
              <a:solidFill>
                <a:srgbClr val="006AAF"/>
              </a:solidFill>
              <a:latin typeface="Arial" charset="0"/>
            </a:endParaRPr>
          </a:p>
          <a:p>
            <a:pPr>
              <a:spcBef>
                <a:spcPct val="20000"/>
              </a:spcBef>
            </a:pPr>
            <a:endParaRPr lang="cs-CZ" sz="1600" dirty="0">
              <a:solidFill>
                <a:srgbClr val="006AAF"/>
              </a:solidFill>
              <a:latin typeface="Arial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cs-CZ" sz="2400" dirty="0">
                <a:solidFill>
                  <a:srgbClr val="006AAF"/>
                </a:solidFill>
                <a:latin typeface="Arial" charset="0"/>
              </a:rPr>
              <a:t>Oddělení sociálních šetření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text 2"/>
          <p:cNvSpPr>
            <a:spLocks/>
          </p:cNvSpPr>
          <p:nvPr/>
        </p:nvSpPr>
        <p:spPr bwMode="auto">
          <a:xfrm>
            <a:off x="228600" y="457200"/>
            <a:ext cx="10387013" cy="89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90000"/>
              </a:lnSpc>
            </a:pPr>
            <a:r>
              <a:rPr lang="cs-CZ" sz="2800" b="1" dirty="0">
                <a:solidFill>
                  <a:srgbClr val="006AAF"/>
                </a:solidFill>
                <a:latin typeface="Arial" charset="0"/>
              </a:rPr>
              <a:t>Medián a průměr čistých ročních </a:t>
            </a:r>
            <a:r>
              <a:rPr lang="cs-CZ" sz="2800" b="1" dirty="0" smtClean="0">
                <a:solidFill>
                  <a:srgbClr val="006AAF"/>
                </a:solidFill>
                <a:latin typeface="Arial" charset="0"/>
              </a:rPr>
              <a:t>příjmů na osobu</a:t>
            </a:r>
            <a:endParaRPr lang="cs-CZ" sz="2800" b="1" dirty="0">
              <a:solidFill>
                <a:srgbClr val="006AAF"/>
              </a:solidFill>
              <a:latin typeface="Arial" charset="0"/>
            </a:endParaRPr>
          </a:p>
          <a:p>
            <a:pPr algn="ctr">
              <a:lnSpc>
                <a:spcPct val="90000"/>
              </a:lnSpc>
            </a:pPr>
            <a:r>
              <a:rPr lang="cs-CZ" sz="2800" b="1" dirty="0">
                <a:solidFill>
                  <a:srgbClr val="006AAF"/>
                </a:solidFill>
                <a:latin typeface="Arial" charset="0"/>
              </a:rPr>
              <a:t>podle postavení osoby v čele </a:t>
            </a:r>
            <a:r>
              <a:rPr lang="cs-CZ" sz="2800" b="1" dirty="0" smtClean="0">
                <a:solidFill>
                  <a:srgbClr val="006AAF"/>
                </a:solidFill>
                <a:latin typeface="Arial" charset="0"/>
              </a:rPr>
              <a:t>domácnosti (2013)</a:t>
            </a:r>
            <a:endParaRPr lang="cs-CZ" sz="2800" b="1" dirty="0">
              <a:solidFill>
                <a:srgbClr val="006AAF"/>
              </a:solidFill>
              <a:latin typeface="Arial" charset="0"/>
            </a:endParaRPr>
          </a:p>
        </p:txBody>
      </p:sp>
      <p:graphicFrame>
        <p:nvGraphicFramePr>
          <p:cNvPr id="5" name="Graf 4"/>
          <p:cNvGraphicFramePr/>
          <p:nvPr/>
        </p:nvGraphicFramePr>
        <p:xfrm>
          <a:off x="2147260438" y="2147260438"/>
          <a:ext cx="0" cy="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 6"/>
          <p:cNvGraphicFramePr>
            <a:graphicFrameLocks noChangeAspect="1"/>
          </p:cNvGraphicFramePr>
          <p:nvPr/>
        </p:nvGraphicFramePr>
        <p:xfrm>
          <a:off x="1314252" y="1620391"/>
          <a:ext cx="8229600" cy="493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text 2"/>
          <p:cNvSpPr>
            <a:spLocks noGrp="1"/>
          </p:cNvSpPr>
          <p:nvPr>
            <p:ph type="body" sz="quarter" idx="12"/>
          </p:nvPr>
        </p:nvSpPr>
        <p:spPr bwMode="auto">
          <a:xfrm>
            <a:off x="1493838" y="971550"/>
            <a:ext cx="7740650" cy="576263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z="2400" dirty="0" smtClean="0">
                <a:latin typeface="Arial" charset="0"/>
                <a:cs typeface="Arial" charset="0"/>
              </a:rPr>
              <a:t>Čisté roční peněžní příjmy na osobu v rodinách s dětmi (2013)</a:t>
            </a:r>
          </a:p>
        </p:txBody>
      </p:sp>
      <p:graphicFrame>
        <p:nvGraphicFramePr>
          <p:cNvPr id="9" name="Graf 8"/>
          <p:cNvGraphicFramePr>
            <a:graphicFrameLocks noChangeAspect="1"/>
          </p:cNvGraphicFramePr>
          <p:nvPr/>
        </p:nvGraphicFramePr>
        <p:xfrm>
          <a:off x="1386260" y="1836415"/>
          <a:ext cx="8229600" cy="493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text 2"/>
          <p:cNvSpPr>
            <a:spLocks noGrp="1"/>
          </p:cNvSpPr>
          <p:nvPr>
            <p:ph type="body" sz="quarter" idx="12"/>
          </p:nvPr>
        </p:nvSpPr>
        <p:spPr bwMode="auto">
          <a:xfrm>
            <a:off x="1493838" y="971550"/>
            <a:ext cx="7740650" cy="576263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z="2800" dirty="0" smtClean="0">
                <a:latin typeface="Arial" charset="0"/>
                <a:cs typeface="Arial" charset="0"/>
              </a:rPr>
              <a:t>Struktura hrubých peněžních příjmů (2013)</a:t>
            </a:r>
          </a:p>
        </p:txBody>
      </p:sp>
      <p:graphicFrame>
        <p:nvGraphicFramePr>
          <p:cNvPr id="8" name="Graf 7"/>
          <p:cNvGraphicFramePr>
            <a:graphicFrameLocks noChangeAspect="1"/>
          </p:cNvGraphicFramePr>
          <p:nvPr/>
        </p:nvGraphicFramePr>
        <p:xfrm>
          <a:off x="1530276" y="1620391"/>
          <a:ext cx="8229600" cy="493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text 2"/>
          <p:cNvSpPr>
            <a:spLocks noGrp="1"/>
          </p:cNvSpPr>
          <p:nvPr>
            <p:ph type="body" sz="quarter" idx="12"/>
          </p:nvPr>
        </p:nvSpPr>
        <p:spPr bwMode="auto">
          <a:xfrm>
            <a:off x="1493838" y="971550"/>
            <a:ext cx="7740650" cy="576263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cs-CZ" sz="2800" dirty="0" smtClean="0">
                <a:latin typeface="Arial" charset="0"/>
                <a:cs typeface="Arial" charset="0"/>
              </a:rPr>
              <a:t>Jak rodiny s dětmi vycházely s příjmy (2014 )</a:t>
            </a:r>
          </a:p>
        </p:txBody>
      </p:sp>
      <p:graphicFrame>
        <p:nvGraphicFramePr>
          <p:cNvPr id="8" name="Graf 7"/>
          <p:cNvGraphicFramePr>
            <a:graphicFrameLocks noChangeAspect="1"/>
          </p:cNvGraphicFramePr>
          <p:nvPr/>
        </p:nvGraphicFramePr>
        <p:xfrm>
          <a:off x="1170236" y="1620391"/>
          <a:ext cx="8229600" cy="493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text 1"/>
          <p:cNvSpPr>
            <a:spLocks noGrp="1"/>
          </p:cNvSpPr>
          <p:nvPr>
            <p:ph type="body" sz="quarter" idx="12"/>
          </p:nvPr>
        </p:nvSpPr>
        <p:spPr bwMode="auto">
          <a:xfrm>
            <a:off x="1279525" y="2124075"/>
            <a:ext cx="8170863" cy="46815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8000" indent="-287338">
              <a:spcBef>
                <a:spcPct val="0"/>
              </a:spcBef>
              <a:buFont typeface="Arial" charset="0"/>
              <a:buChar char="■"/>
            </a:pPr>
            <a:r>
              <a:rPr lang="cs-CZ" dirty="0" smtClean="0">
                <a:latin typeface="Arial" charset="0"/>
                <a:cs typeface="Arial" charset="0"/>
              </a:rPr>
              <a:t>míra ohrožení příjmovou chudobou se dlouhodobě pohybuje v rozmezí 9–10 %</a:t>
            </a:r>
          </a:p>
          <a:p>
            <a:pPr marL="288000" indent="-287338">
              <a:spcBef>
                <a:spcPct val="0"/>
              </a:spcBef>
              <a:buFont typeface="Arial" charset="0"/>
              <a:buChar char="■"/>
            </a:pPr>
            <a:r>
              <a:rPr lang="cs-CZ" dirty="0" smtClean="0">
                <a:latin typeface="Arial" charset="0"/>
                <a:cs typeface="Arial" charset="0"/>
              </a:rPr>
              <a:t>míra chudoby v ČR patří mezi nejnižší v Evropě</a:t>
            </a:r>
          </a:p>
          <a:p>
            <a:pPr marL="288000" indent="-287338">
              <a:spcBef>
                <a:spcPct val="0"/>
              </a:spcBef>
              <a:buFont typeface="Arial" charset="0"/>
              <a:buChar char="■"/>
            </a:pPr>
            <a:r>
              <a:rPr lang="cs-CZ" dirty="0" smtClean="0">
                <a:latin typeface="Arial" charset="0"/>
                <a:cs typeface="Arial" charset="0"/>
              </a:rPr>
              <a:t>odhad podílu osob ohrožených příjmovou chudobou pro rok 2014 činí 9,7 %</a:t>
            </a:r>
          </a:p>
          <a:p>
            <a:pPr marL="288000" indent="-287338">
              <a:spcBef>
                <a:spcPct val="0"/>
              </a:spcBef>
              <a:buFont typeface="Arial" charset="0"/>
              <a:buChar char="■"/>
            </a:pPr>
            <a:r>
              <a:rPr lang="cs-CZ" dirty="0" smtClean="0">
                <a:latin typeface="Arial" charset="0"/>
                <a:cs typeface="Arial" charset="0"/>
              </a:rPr>
              <a:t>hranice chudoby:</a:t>
            </a:r>
          </a:p>
        </p:txBody>
      </p:sp>
      <p:sp>
        <p:nvSpPr>
          <p:cNvPr id="12291" name="Zástupný symbol pro text 2"/>
          <p:cNvSpPr>
            <a:spLocks noGrp="1"/>
          </p:cNvSpPr>
          <p:nvPr>
            <p:ph type="body" sz="quarter" idx="10"/>
          </p:nvPr>
        </p:nvSpPr>
        <p:spPr bwMode="auto">
          <a:xfrm>
            <a:off x="1260475" y="720725"/>
            <a:ext cx="8170863" cy="118745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cap="none" dirty="0" smtClean="0">
                <a:latin typeface="Arial" charset="0"/>
                <a:cs typeface="Arial" charset="0"/>
              </a:rPr>
              <a:t>Ohrožení příjmovou chudobou (2014)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674292" y="4788743"/>
          <a:ext cx="7632848" cy="25958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6336704"/>
                <a:gridCol w="1296144"/>
              </a:tblGrid>
              <a:tr h="370840">
                <a:tc>
                  <a:txBody>
                    <a:bodyPr/>
                    <a:lstStyle/>
                    <a:p>
                      <a:pPr marL="108000" algn="l" fontAlgn="b"/>
                      <a:r>
                        <a:rPr lang="cs-CZ" sz="1600" b="1" u="none" strike="noStrike" dirty="0" smtClean="0">
                          <a:solidFill>
                            <a:srgbClr val="006AAF"/>
                          </a:solidFill>
                        </a:rPr>
                        <a:t>Jednotlivec</a:t>
                      </a:r>
                      <a:endParaRPr lang="cs-CZ" sz="1600" b="1" i="0" u="none" strike="noStrike" dirty="0">
                        <a:solidFill>
                          <a:srgbClr val="006AAF"/>
                        </a:solidFill>
                        <a:latin typeface="Arial CE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 smtClean="0">
                          <a:solidFill>
                            <a:srgbClr val="006AAF"/>
                          </a:solidFill>
                        </a:rPr>
                        <a:t>9 901 Kč</a:t>
                      </a:r>
                      <a:endParaRPr lang="cs-CZ" sz="1600" b="1" i="0" u="none" strike="noStrike" dirty="0">
                        <a:solidFill>
                          <a:srgbClr val="006AAF"/>
                        </a:solidFill>
                        <a:latin typeface="Arial CE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108000" algn="l" fontAlgn="b"/>
                      <a:r>
                        <a:rPr lang="cs-CZ" sz="1600" b="1" u="none" strike="noStrike" dirty="0">
                          <a:solidFill>
                            <a:srgbClr val="006AAF"/>
                          </a:solidFill>
                        </a:rPr>
                        <a:t>Dvě dospělé osoby</a:t>
                      </a:r>
                      <a:endParaRPr lang="cs-CZ" sz="1600" b="1" i="0" u="none" strike="noStrike" dirty="0">
                        <a:solidFill>
                          <a:srgbClr val="006AAF"/>
                        </a:solidFill>
                        <a:latin typeface="Arial CE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solidFill>
                            <a:srgbClr val="006AAF"/>
                          </a:solidFill>
                        </a:rPr>
                        <a:t>14 </a:t>
                      </a:r>
                      <a:r>
                        <a:rPr lang="cs-CZ" sz="1600" b="1" u="none" strike="noStrike" dirty="0" smtClean="0">
                          <a:solidFill>
                            <a:srgbClr val="006AAF"/>
                          </a:solidFill>
                        </a:rPr>
                        <a:t>852 Kč</a:t>
                      </a:r>
                      <a:endParaRPr lang="cs-CZ" sz="1600" b="1" i="0" u="none" strike="noStrike" dirty="0">
                        <a:solidFill>
                          <a:srgbClr val="006AAF"/>
                        </a:solidFill>
                        <a:latin typeface="Arial CE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108000" algn="l" fontAlgn="b"/>
                      <a:r>
                        <a:rPr lang="cs-CZ" sz="1600" b="1" u="none" strike="noStrike" dirty="0">
                          <a:solidFill>
                            <a:srgbClr val="006AAF"/>
                          </a:solidFill>
                        </a:rPr>
                        <a:t>Rodič s dítětem do 13 let</a:t>
                      </a:r>
                      <a:endParaRPr lang="cs-CZ" sz="1600" b="1" i="0" u="none" strike="noStrike" dirty="0">
                        <a:solidFill>
                          <a:srgbClr val="006AAF"/>
                        </a:solidFill>
                        <a:latin typeface="Arial CE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solidFill>
                            <a:srgbClr val="006AAF"/>
                          </a:solidFill>
                        </a:rPr>
                        <a:t>12 </a:t>
                      </a:r>
                      <a:r>
                        <a:rPr lang="cs-CZ" sz="1600" b="1" u="none" strike="noStrike" dirty="0" smtClean="0">
                          <a:solidFill>
                            <a:srgbClr val="006AAF"/>
                          </a:solidFill>
                        </a:rPr>
                        <a:t>872 Kč</a:t>
                      </a:r>
                      <a:endParaRPr lang="cs-CZ" sz="1600" b="1" i="0" u="none" strike="noStrike" dirty="0">
                        <a:solidFill>
                          <a:srgbClr val="006AAF"/>
                        </a:solidFill>
                        <a:latin typeface="Arial CE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108000" algn="l" fontAlgn="b"/>
                      <a:r>
                        <a:rPr lang="cs-CZ" sz="1600" b="1" u="none" strike="noStrike" dirty="0">
                          <a:solidFill>
                            <a:srgbClr val="006AAF"/>
                          </a:solidFill>
                        </a:rPr>
                        <a:t>Rodič s dvěma dětmi staršími 13 let</a:t>
                      </a:r>
                      <a:endParaRPr lang="cs-CZ" sz="1600" b="1" i="0" u="none" strike="noStrike" dirty="0">
                        <a:solidFill>
                          <a:srgbClr val="006AAF"/>
                        </a:solidFill>
                        <a:latin typeface="Arial CE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solidFill>
                            <a:srgbClr val="006AAF"/>
                          </a:solidFill>
                        </a:rPr>
                        <a:t>19 </a:t>
                      </a:r>
                      <a:r>
                        <a:rPr lang="cs-CZ" sz="1600" b="1" u="none" strike="noStrike" dirty="0" smtClean="0">
                          <a:solidFill>
                            <a:srgbClr val="006AAF"/>
                          </a:solidFill>
                        </a:rPr>
                        <a:t>803 Kč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108000" algn="l" fontAlgn="b"/>
                      <a:r>
                        <a:rPr lang="cs-CZ" sz="1600" b="1" u="none" strike="noStrike" dirty="0">
                          <a:solidFill>
                            <a:srgbClr val="006AAF"/>
                          </a:solidFill>
                        </a:rPr>
                        <a:t>Partneři s dítětem do 13 let</a:t>
                      </a:r>
                      <a:endParaRPr lang="cs-CZ" sz="1600" b="1" i="0" u="none" strike="noStrike" dirty="0">
                        <a:solidFill>
                          <a:srgbClr val="006AAF"/>
                        </a:solidFill>
                        <a:latin typeface="Arial CE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solidFill>
                            <a:srgbClr val="006AAF"/>
                          </a:solidFill>
                        </a:rPr>
                        <a:t>17 </a:t>
                      </a:r>
                      <a:r>
                        <a:rPr lang="cs-CZ" sz="1600" b="1" u="none" strike="noStrike" dirty="0" smtClean="0">
                          <a:solidFill>
                            <a:srgbClr val="006AAF"/>
                          </a:solidFill>
                        </a:rPr>
                        <a:t>823 Kč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108000" algn="l" fontAlgn="b"/>
                      <a:r>
                        <a:rPr lang="cs-CZ" sz="1600" b="1" u="none" strike="noStrike" dirty="0">
                          <a:solidFill>
                            <a:srgbClr val="006AAF"/>
                          </a:solidFill>
                        </a:rPr>
                        <a:t>Partneři se dvěma dětmi do 13 let</a:t>
                      </a:r>
                      <a:endParaRPr lang="cs-CZ" sz="1600" b="1" i="0" u="none" strike="noStrike" dirty="0">
                        <a:solidFill>
                          <a:srgbClr val="006AAF"/>
                        </a:solidFill>
                        <a:latin typeface="Arial CE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solidFill>
                            <a:srgbClr val="006AAF"/>
                          </a:solidFill>
                        </a:rPr>
                        <a:t>20 </a:t>
                      </a:r>
                      <a:r>
                        <a:rPr lang="cs-CZ" sz="1600" b="1" u="none" strike="noStrike" dirty="0" smtClean="0">
                          <a:solidFill>
                            <a:srgbClr val="006AAF"/>
                          </a:solidFill>
                        </a:rPr>
                        <a:t>793 Kč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108000" algn="l" fontAlgn="b"/>
                      <a:r>
                        <a:rPr lang="cs-CZ" sz="1600" b="1" u="none" strike="noStrike" dirty="0">
                          <a:solidFill>
                            <a:srgbClr val="006AAF"/>
                          </a:solidFill>
                        </a:rPr>
                        <a:t>Partneři se třemi </a:t>
                      </a:r>
                      <a:r>
                        <a:rPr lang="cs-CZ" sz="1600" b="1" u="none" strike="noStrike" dirty="0" smtClean="0">
                          <a:solidFill>
                            <a:srgbClr val="006AAF"/>
                          </a:solidFill>
                        </a:rPr>
                        <a:t>dětmi</a:t>
                      </a:r>
                      <a:r>
                        <a:rPr lang="cs-CZ" sz="1600" b="1" u="none" strike="noStrike" baseline="0" dirty="0" smtClean="0">
                          <a:solidFill>
                            <a:srgbClr val="006AAF"/>
                          </a:solidFill>
                        </a:rPr>
                        <a:t> – </a:t>
                      </a:r>
                      <a:r>
                        <a:rPr lang="cs-CZ" sz="1600" b="1" u="none" strike="noStrike" dirty="0" smtClean="0">
                          <a:solidFill>
                            <a:srgbClr val="006AAF"/>
                          </a:solidFill>
                        </a:rPr>
                        <a:t>jedním </a:t>
                      </a:r>
                      <a:r>
                        <a:rPr lang="cs-CZ" sz="1600" b="1" u="none" strike="noStrike" dirty="0">
                          <a:solidFill>
                            <a:srgbClr val="006AAF"/>
                          </a:solidFill>
                        </a:rPr>
                        <a:t>do 13 let, dvěma staršími 13 let</a:t>
                      </a:r>
                      <a:endParaRPr lang="cs-CZ" sz="1600" b="1" i="0" u="none" strike="noStrike" dirty="0">
                        <a:solidFill>
                          <a:srgbClr val="006AAF"/>
                        </a:solidFill>
                        <a:latin typeface="Arial CE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solidFill>
                            <a:srgbClr val="006AAF"/>
                          </a:solidFill>
                        </a:rPr>
                        <a:t>27 </a:t>
                      </a:r>
                      <a:r>
                        <a:rPr lang="cs-CZ" sz="1600" b="1" u="none" strike="noStrike" dirty="0" smtClean="0">
                          <a:solidFill>
                            <a:srgbClr val="006AAF"/>
                          </a:solidFill>
                        </a:rPr>
                        <a:t>724 Kč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text 2"/>
          <p:cNvSpPr>
            <a:spLocks/>
          </p:cNvSpPr>
          <p:nvPr/>
        </p:nvSpPr>
        <p:spPr bwMode="auto">
          <a:xfrm>
            <a:off x="228600" y="457200"/>
            <a:ext cx="10387013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lang="cs-CZ" sz="2800" b="1" dirty="0">
                <a:solidFill>
                  <a:srgbClr val="006AAF"/>
                </a:solidFill>
                <a:latin typeface="Arial" charset="0"/>
              </a:rPr>
              <a:t>Vývoj míry ohrožení příjmovou </a:t>
            </a:r>
            <a:r>
              <a:rPr lang="cs-CZ" sz="2800" b="1" dirty="0" smtClean="0">
                <a:solidFill>
                  <a:srgbClr val="006AAF"/>
                </a:solidFill>
                <a:latin typeface="Arial" charset="0"/>
              </a:rPr>
              <a:t>chudobou (2005 </a:t>
            </a:r>
            <a:r>
              <a:rPr lang="cs-CZ" sz="2800" b="1" dirty="0">
                <a:solidFill>
                  <a:srgbClr val="006AAF"/>
                </a:solidFill>
                <a:latin typeface="Arial" charset="0"/>
              </a:rPr>
              <a:t>až </a:t>
            </a:r>
            <a:r>
              <a:rPr lang="cs-CZ" sz="2800" b="1" dirty="0" smtClean="0">
                <a:solidFill>
                  <a:srgbClr val="006AAF"/>
                </a:solidFill>
                <a:latin typeface="Arial" charset="0"/>
              </a:rPr>
              <a:t>2014)</a:t>
            </a:r>
            <a:endParaRPr lang="cs-CZ" sz="2800" b="1" dirty="0">
              <a:solidFill>
                <a:srgbClr val="006AAF"/>
              </a:solidFill>
              <a:latin typeface="Arial" charset="0"/>
            </a:endParaRPr>
          </a:p>
        </p:txBody>
      </p:sp>
      <p:graphicFrame>
        <p:nvGraphicFramePr>
          <p:cNvPr id="4" name="Graf 3"/>
          <p:cNvGraphicFramePr/>
          <p:nvPr/>
        </p:nvGraphicFramePr>
        <p:xfrm>
          <a:off x="2147292188" y="2147292188"/>
          <a:ext cx="0" cy="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Graf 4"/>
          <p:cNvGraphicFramePr>
            <a:graphicFrameLocks noChangeAspect="1"/>
          </p:cNvGraphicFramePr>
          <p:nvPr/>
        </p:nvGraphicFramePr>
        <p:xfrm>
          <a:off x="1242244" y="1548383"/>
          <a:ext cx="8229600" cy="493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af 10"/>
          <p:cNvGraphicFramePr>
            <a:graphicFrameLocks noChangeAspect="1"/>
          </p:cNvGraphicFramePr>
          <p:nvPr/>
        </p:nvGraphicFramePr>
        <p:xfrm>
          <a:off x="1242244" y="1476375"/>
          <a:ext cx="8229600" cy="493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339" name="Zástupný symbol pro text 2"/>
          <p:cNvSpPr>
            <a:spLocks noGrp="1"/>
          </p:cNvSpPr>
          <p:nvPr>
            <p:ph type="body" sz="quarter" idx="10"/>
          </p:nvPr>
        </p:nvSpPr>
        <p:spPr bwMode="auto">
          <a:xfrm>
            <a:off x="1260475" y="720725"/>
            <a:ext cx="8170863" cy="118745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z="2800" cap="none" dirty="0" smtClean="0">
                <a:latin typeface="Arial" charset="0"/>
                <a:cs typeface="Arial" charset="0"/>
              </a:rPr>
              <a:t>Ohrožení příjmovou chudobou dle věku (2014)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3_Prezentace BILA CZ v03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3_Prezentace BILA CZ v0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>
          <a:defRPr sz="3600" b="1" cap="all" dirty="0">
            <a:solidFill>
              <a:schemeClr val="bg1"/>
            </a:solidFill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7_Prezentace BILA CZ v03">
    <a:majorFont>
      <a:latin typeface=""/>
      <a:ea typeface=""/>
      <a:cs typeface=""/>
    </a:majorFont>
    <a:minorFont>
      <a:latin typeface="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13_Prezentace BILA CZ v03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13_Prezentace BILA CZ v03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13_Prezentace BILA CZ v03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13_Prezentace BILA CZ v03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13_Prezentace BILA CZ v03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13_Prezentace BILA CZ v03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13_Prezentace BILA CZ v03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7_Prezentace BILA CZ v03">
    <a:majorFont>
      <a:latin typeface=""/>
      <a:ea typeface=""/>
      <a:cs typeface=""/>
    </a:majorFont>
    <a:minorFont>
      <a:latin typeface="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13_Prezentace BILA CZ v03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13_Prezentace BILA CZ v03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13_Prezentace BILA CZ v03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7_Prezentace BILA CZ v03">
    <a:majorFont>
      <a:latin typeface=""/>
      <a:ea typeface=""/>
      <a:cs typeface=""/>
    </a:majorFont>
    <a:minorFont>
      <a:latin typeface="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13_Prezentace BILA CZ v03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13_Prezentace BILA CZ v03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Prezentace BILA CZ v03</Template>
  <TotalTime>15223</TotalTime>
  <Words>1519</Words>
  <Application>Microsoft Office PowerPoint</Application>
  <PresentationFormat>Vlastní</PresentationFormat>
  <Paragraphs>312</Paragraphs>
  <Slides>24</Slides>
  <Notes>18</Notes>
  <HiddenSlides>1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13_Prezentace BILA CZ v03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CSU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System Service</dc:creator>
  <cp:keywords>Prezentace,modrá,ČSÚ</cp:keywords>
  <cp:lastModifiedBy>Slavíková Jitka, PhDr.</cp:lastModifiedBy>
  <cp:revision>1418</cp:revision>
  <dcterms:created xsi:type="dcterms:W3CDTF">2012-04-12T11:57:31Z</dcterms:created>
  <dcterms:modified xsi:type="dcterms:W3CDTF">2015-05-28T10:18:47Z</dcterms:modified>
</cp:coreProperties>
</file>